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665" r:id="rId2"/>
    <p:sldMasterId id="2147483730" r:id="rId3"/>
    <p:sldMasterId id="2147483850" r:id="rId4"/>
  </p:sldMasterIdLst>
  <p:notesMasterIdLst>
    <p:notesMasterId r:id="rId52"/>
  </p:notesMasterIdLst>
  <p:handoutMasterIdLst>
    <p:handoutMasterId r:id="rId53"/>
  </p:handoutMasterIdLst>
  <p:sldIdLst>
    <p:sldId id="607" r:id="rId5"/>
    <p:sldId id="565" r:id="rId6"/>
    <p:sldId id="425" r:id="rId7"/>
    <p:sldId id="539" r:id="rId8"/>
    <p:sldId id="567" r:id="rId9"/>
    <p:sldId id="615" r:id="rId10"/>
    <p:sldId id="617" r:id="rId11"/>
    <p:sldId id="616" r:id="rId12"/>
    <p:sldId id="618" r:id="rId13"/>
    <p:sldId id="619" r:id="rId14"/>
    <p:sldId id="620" r:id="rId15"/>
    <p:sldId id="621" r:id="rId16"/>
    <p:sldId id="622" r:id="rId17"/>
    <p:sldId id="623" r:id="rId18"/>
    <p:sldId id="624" r:id="rId19"/>
    <p:sldId id="625" r:id="rId20"/>
    <p:sldId id="626" r:id="rId21"/>
    <p:sldId id="649" r:id="rId22"/>
    <p:sldId id="656" r:id="rId23"/>
    <p:sldId id="650" r:id="rId24"/>
    <p:sldId id="655" r:id="rId25"/>
    <p:sldId id="651" r:id="rId26"/>
    <p:sldId id="652" r:id="rId27"/>
    <p:sldId id="653" r:id="rId28"/>
    <p:sldId id="627" r:id="rId29"/>
    <p:sldId id="628" r:id="rId30"/>
    <p:sldId id="629" r:id="rId31"/>
    <p:sldId id="630" r:id="rId32"/>
    <p:sldId id="631" r:id="rId33"/>
    <p:sldId id="632" r:id="rId34"/>
    <p:sldId id="633" r:id="rId35"/>
    <p:sldId id="634" r:id="rId36"/>
    <p:sldId id="635" r:id="rId37"/>
    <p:sldId id="636" r:id="rId38"/>
    <p:sldId id="637" r:id="rId39"/>
    <p:sldId id="638" r:id="rId40"/>
    <p:sldId id="647" r:id="rId41"/>
    <p:sldId id="639" r:id="rId42"/>
    <p:sldId id="648" r:id="rId43"/>
    <p:sldId id="640" r:id="rId44"/>
    <p:sldId id="641" r:id="rId45"/>
    <p:sldId id="642" r:id="rId46"/>
    <p:sldId id="643" r:id="rId47"/>
    <p:sldId id="644" r:id="rId48"/>
    <p:sldId id="645" r:id="rId49"/>
    <p:sldId id="646" r:id="rId50"/>
    <p:sldId id="614" r:id="rId51"/>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D5ED"/>
    <a:srgbClr val="FF6327"/>
    <a:srgbClr val="CB2980"/>
    <a:srgbClr val="00C37B"/>
    <a:srgbClr val="005A82"/>
    <a:srgbClr val="0A8CB7"/>
    <a:srgbClr val="6EBBD4"/>
    <a:srgbClr val="FF7E83"/>
    <a:srgbClr val="893713"/>
    <a:srgbClr val="C8FF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22" autoAdjust="0"/>
    <p:restoredTop sz="95232" autoAdjust="0"/>
  </p:normalViewPr>
  <p:slideViewPr>
    <p:cSldViewPr>
      <p:cViewPr varScale="1">
        <p:scale>
          <a:sx n="82" d="100"/>
          <a:sy n="82" d="100"/>
        </p:scale>
        <p:origin x="446" y="72"/>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76" d="100"/>
          <a:sy n="76" d="100"/>
        </p:scale>
        <p:origin x="1806"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1000" dirty="0">
              <a:latin typeface="Verdana" panose="020B0604030504040204" pitchFamily="34" charset="0"/>
              <a:ea typeface="Verdana" panose="020B0604030504040204" pitchFamily="34" charset="0"/>
              <a:cs typeface="Verdana" panose="020B0604030504040204" pitchFamily="34" charset="0"/>
            </a:endParaRPr>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1000" smtClean="0">
                <a:latin typeface="Verdana" panose="020B0604030504040204" pitchFamily="34" charset="0"/>
                <a:ea typeface="Verdana" panose="020B0604030504040204" pitchFamily="34" charset="0"/>
                <a:cs typeface="Verdana" panose="020B0604030504040204" pitchFamily="34" charset="0"/>
              </a:rPr>
              <a:t>28/11/2021</a:t>
            </a:fld>
            <a:endParaRPr lang="pt-PT" sz="1000" dirty="0">
              <a:latin typeface="Verdana" panose="020B0604030504040204" pitchFamily="34" charset="0"/>
              <a:ea typeface="Verdana" panose="020B0604030504040204" pitchFamily="34" charset="0"/>
              <a:cs typeface="Verdana" panose="020B0604030504040204" pitchFamily="34" charset="0"/>
            </a:endParaRPr>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z="800" dirty="0">
                <a:latin typeface="Verdana" panose="020B0604030504040204" pitchFamily="34" charset="0"/>
                <a:ea typeface="Verdana" panose="020B0604030504040204" pitchFamily="34" charset="0"/>
                <a:cs typeface="Verdana" panose="020B0604030504040204" pitchFamily="34" charset="0"/>
              </a:rPr>
              <a:t>©</a:t>
            </a:r>
            <a:r>
              <a:rPr lang="pt-PT" sz="800" dirty="0">
                <a:latin typeface="Verdana" panose="020B0604030504040204" pitchFamily="34" charset="0"/>
                <a:ea typeface="Verdana" panose="020B0604030504040204" pitchFamily="34" charset="0"/>
                <a:cs typeface="Verdana" panose="020B0604030504040204" pitchFamily="34" charset="0"/>
              </a:rPr>
              <a:t> Sogeti 2018. All rights reserved</a:t>
            </a:r>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1000" smtClean="0">
                <a:latin typeface="Verdana" panose="020B0604030504040204" pitchFamily="34" charset="0"/>
                <a:ea typeface="Verdana" panose="020B0604030504040204" pitchFamily="34" charset="0"/>
                <a:cs typeface="Verdana" panose="020B0604030504040204" pitchFamily="34" charset="0"/>
              </a:rPr>
              <a:t>‹#›</a:t>
            </a:fld>
            <a:endParaRPr lang="pt-PT" sz="1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28/11/2021</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136552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343668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1210653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3288694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7</a:t>
            </a:fld>
            <a:endParaRPr lang="pt-BR"/>
          </a:p>
        </p:txBody>
      </p:sp>
    </p:spTree>
    <p:extLst>
      <p:ext uri="{BB962C8B-B14F-4D97-AF65-F5344CB8AC3E}">
        <p14:creationId xmlns:p14="http://schemas.microsoft.com/office/powerpoint/2010/main" val="3359515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0.png"/><Relationship Id="rId3" Type="http://schemas.openxmlformats.org/officeDocument/2006/relationships/hyperlink" Target="http://www.capgemini.com/about/how-we-work/rightshorer" TargetMode="External"/><Relationship Id="rId7" Type="http://schemas.openxmlformats.org/officeDocument/2006/relationships/image" Target="../media/image8.png"/><Relationship Id="rId12" Type="http://schemas.openxmlformats.org/officeDocument/2006/relationships/hyperlink" Target="http://www.youtube.com/capgeminimedia" TargetMode="External"/><Relationship Id="rId2" Type="http://schemas.openxmlformats.org/officeDocument/2006/relationships/image" Target="../media/image3.emf"/><Relationship Id="rId1" Type="http://schemas.openxmlformats.org/officeDocument/2006/relationships/slideMaster" Target="../slideMasters/slideMaster4.x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hyperlink" Target="https://www.sogeti.com/" TargetMode="External"/><Relationship Id="rId10" Type="http://schemas.openxmlformats.org/officeDocument/2006/relationships/image" Target="../media/image9.png"/><Relationship Id="rId4" Type="http://schemas.openxmlformats.org/officeDocument/2006/relationships/hyperlink" Target="http://www.capgemini.com/" TargetMode="External"/><Relationship Id="rId9" Type="http://schemas.openxmlformats.org/officeDocument/2006/relationships/hyperlink" Target="http://www.twitter.com/capgemini" TargetMode="External"/><Relationship Id="rId14" Type="http://schemas.microsoft.com/office/2007/relationships/hdphoto" Target="../media/hdphoto3.wdp"/></Relationships>
</file>

<file path=ppt/slideLayouts/_rels/slideLayout16.xml.rels><?xml version="1.0" encoding="UTF-8" standalone="yes"?>
<Relationships xmlns="http://schemas.openxmlformats.org/package/2006/relationships"><Relationship Id="rId8" Type="http://schemas.openxmlformats.org/officeDocument/2006/relationships/hyperlink" Target="https://www.youtube.com/channel/UC9vbc9OpkYZ9hru94oFzTQQ?" TargetMode="External"/><Relationship Id="rId3" Type="http://schemas.openxmlformats.org/officeDocument/2006/relationships/image" Target="../media/image3.emf"/><Relationship Id="rId7" Type="http://schemas.openxmlformats.org/officeDocument/2006/relationships/image" Target="../media/image12.png"/><Relationship Id="rId2" Type="http://schemas.openxmlformats.org/officeDocument/2006/relationships/hyperlink" Target="https://www.sogeti.com/" TargetMode="External"/><Relationship Id="rId1" Type="http://schemas.openxmlformats.org/officeDocument/2006/relationships/slideMaster" Target="../slideMasters/slideMaster4.xml"/><Relationship Id="rId6" Type="http://schemas.openxmlformats.org/officeDocument/2006/relationships/hyperlink" Target="https://twitter.com/sogeti" TargetMode="External"/><Relationship Id="rId5" Type="http://schemas.openxmlformats.org/officeDocument/2006/relationships/image" Target="../media/image11.png"/><Relationship Id="rId4" Type="http://schemas.openxmlformats.org/officeDocument/2006/relationships/hyperlink" Target="https://www.linkedin.com/company/sogeti/" TargetMode="External"/><Relationship Id="rId9"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hyperlink" Target="https://www.youtube.com/channel/UC9vbc9OpkYZ9hru94oFzTQQ?" TargetMode="External"/><Relationship Id="rId3" Type="http://schemas.openxmlformats.org/officeDocument/2006/relationships/image" Target="../media/image3.emf"/><Relationship Id="rId7" Type="http://schemas.openxmlformats.org/officeDocument/2006/relationships/image" Target="../media/image12.png"/><Relationship Id="rId2" Type="http://schemas.openxmlformats.org/officeDocument/2006/relationships/hyperlink" Target="https://www.sogeti.com/" TargetMode="External"/><Relationship Id="rId1" Type="http://schemas.openxmlformats.org/officeDocument/2006/relationships/slideMaster" Target="../slideMasters/slideMaster4.xml"/><Relationship Id="rId6" Type="http://schemas.openxmlformats.org/officeDocument/2006/relationships/hyperlink" Target="https://twitter.com/sogeti" TargetMode="External"/><Relationship Id="rId5" Type="http://schemas.openxmlformats.org/officeDocument/2006/relationships/image" Target="../media/image11.png"/><Relationship Id="rId4" Type="http://schemas.openxmlformats.org/officeDocument/2006/relationships/hyperlink" Target="https://www.linkedin.com/company/sogeti/" TargetMode="External"/><Relationship Id="rId9"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86961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5039198"/>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p:txBody>
      </p:sp>
    </p:spTree>
    <p:extLst>
      <p:ext uri="{BB962C8B-B14F-4D97-AF65-F5344CB8AC3E}">
        <p14:creationId xmlns:p14="http://schemas.microsoft.com/office/powerpoint/2010/main" val="3218085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4">
    <p:spTree>
      <p:nvGrpSpPr>
        <p:cNvPr id="1" name=""/>
        <p:cNvGrpSpPr/>
        <p:nvPr/>
      </p:nvGrpSpPr>
      <p:grpSpPr>
        <a:xfrm>
          <a:off x="0" y="0"/>
          <a:ext cx="0" cy="0"/>
          <a:chOff x="0" y="0"/>
          <a:chExt cx="0" cy="0"/>
        </a:xfrm>
      </p:grpSpPr>
      <p:sp>
        <p:nvSpPr>
          <p:cNvPr id="10" name="Freeform 9"/>
          <p:cNvSpPr/>
          <p:nvPr userDrawn="1"/>
        </p:nvSpPr>
        <p:spPr>
          <a:xfrm>
            <a:off x="1295400" y="1"/>
            <a:ext cx="10896600" cy="5568105"/>
          </a:xfrm>
          <a:custGeom>
            <a:avLst/>
            <a:gdLst>
              <a:gd name="connsiteX0" fmla="*/ 0 w 10896600"/>
              <a:gd name="connsiteY0" fmla="*/ 0 h 5568105"/>
              <a:gd name="connsiteX1" fmla="*/ 10896600 w 10896600"/>
              <a:gd name="connsiteY1" fmla="*/ 0 h 5568105"/>
              <a:gd name="connsiteX2" fmla="*/ 10896600 w 10896600"/>
              <a:gd name="connsiteY2" fmla="*/ 80960 h 5568105"/>
              <a:gd name="connsiteX3" fmla="*/ 10896600 w 10896600"/>
              <a:gd name="connsiteY3" fmla="*/ 5568105 h 5568105"/>
              <a:gd name="connsiteX4" fmla="*/ 10451841 w 10896600"/>
              <a:gd name="connsiteY4" fmla="*/ 5493803 h 5568105"/>
              <a:gd name="connsiteX5" fmla="*/ 0 w 10896600"/>
              <a:gd name="connsiteY5" fmla="*/ 3246176 h 5568105"/>
              <a:gd name="connsiteX6" fmla="*/ 0 w 10896600"/>
              <a:gd name="connsiteY6" fmla="*/ 191975 h 5568105"/>
              <a:gd name="connsiteX7" fmla="*/ 0 w 10896600"/>
              <a:gd name="connsiteY7" fmla="*/ 0 h 556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6600" h="5568105">
                <a:moveTo>
                  <a:pt x="0" y="0"/>
                </a:moveTo>
                <a:lnTo>
                  <a:pt x="10896600" y="0"/>
                </a:lnTo>
                <a:lnTo>
                  <a:pt x="10896600" y="80960"/>
                </a:lnTo>
                <a:cubicBezTo>
                  <a:pt x="10896600" y="1513754"/>
                  <a:pt x="10896600" y="3311770"/>
                  <a:pt x="10896600" y="5568105"/>
                </a:cubicBezTo>
                <a:cubicBezTo>
                  <a:pt x="10748347" y="5549530"/>
                  <a:pt x="10600094" y="5530954"/>
                  <a:pt x="10451841" y="5493803"/>
                </a:cubicBezTo>
                <a:cubicBezTo>
                  <a:pt x="6356350" y="4787937"/>
                  <a:pt x="2872403" y="4026344"/>
                  <a:pt x="0" y="3246176"/>
                </a:cubicBezTo>
                <a:cubicBezTo>
                  <a:pt x="0" y="3246176"/>
                  <a:pt x="0" y="3246176"/>
                  <a:pt x="0" y="191975"/>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6816081"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6816081"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1746241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5">
    <p:spTree>
      <p:nvGrpSpPr>
        <p:cNvPr id="1" name=""/>
        <p:cNvGrpSpPr/>
        <p:nvPr/>
      </p:nvGrpSpPr>
      <p:grpSpPr>
        <a:xfrm>
          <a:off x="0" y="0"/>
          <a:ext cx="0" cy="0"/>
          <a:chOff x="0" y="0"/>
          <a:chExt cx="0" cy="0"/>
        </a:xfrm>
      </p:grpSpPr>
      <p:sp>
        <p:nvSpPr>
          <p:cNvPr id="9" name="Freeform 8"/>
          <p:cNvSpPr/>
          <p:nvPr userDrawn="1"/>
        </p:nvSpPr>
        <p:spPr>
          <a:xfrm>
            <a:off x="0" y="0"/>
            <a:ext cx="12192000" cy="5873580"/>
          </a:xfrm>
          <a:custGeom>
            <a:avLst/>
            <a:gdLst>
              <a:gd name="connsiteX0" fmla="*/ 0 w 12192000"/>
              <a:gd name="connsiteY0" fmla="*/ 0 h 5873580"/>
              <a:gd name="connsiteX1" fmla="*/ 12192000 w 12192000"/>
              <a:gd name="connsiteY1" fmla="*/ 0 h 5873580"/>
              <a:gd name="connsiteX2" fmla="*/ 12192000 w 12192000"/>
              <a:gd name="connsiteY2" fmla="*/ 448624 h 5873580"/>
              <a:gd name="connsiteX3" fmla="*/ 12192000 w 12192000"/>
              <a:gd name="connsiteY3" fmla="*/ 2347836 h 5873580"/>
              <a:gd name="connsiteX4" fmla="*/ 0 w 12192000"/>
              <a:gd name="connsiteY4" fmla="*/ 4899184 h 5873580"/>
              <a:gd name="connsiteX5" fmla="*/ 0 w 12192000"/>
              <a:gd name="connsiteY5" fmla="*/ 176498 h 5873580"/>
              <a:gd name="connsiteX6" fmla="*/ 0 w 12192000"/>
              <a:gd name="connsiteY6" fmla="*/ 0 h 58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73580">
                <a:moveTo>
                  <a:pt x="0" y="0"/>
                </a:moveTo>
                <a:lnTo>
                  <a:pt x="12192000" y="0"/>
                </a:lnTo>
                <a:lnTo>
                  <a:pt x="12192000" y="448624"/>
                </a:lnTo>
                <a:cubicBezTo>
                  <a:pt x="12192000" y="1051556"/>
                  <a:pt x="12192000" y="1684140"/>
                  <a:pt x="12192000" y="2347836"/>
                </a:cubicBezTo>
                <a:cubicBezTo>
                  <a:pt x="12192000" y="7979192"/>
                  <a:pt x="1443790" y="5266946"/>
                  <a:pt x="0" y="4899184"/>
                </a:cubicBezTo>
                <a:cubicBezTo>
                  <a:pt x="0" y="4899184"/>
                  <a:pt x="0" y="4899184"/>
                  <a:pt x="0" y="176498"/>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hasCustomPrompt="1"/>
          </p:nvPr>
        </p:nvSpPr>
        <p:spPr>
          <a:xfrm>
            <a:off x="407988" y="1902619"/>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817018"/>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19881106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11" name="Freeform 10"/>
          <p:cNvSpPr/>
          <p:nvPr userDrawn="1"/>
        </p:nvSpPr>
        <p:spPr>
          <a:xfrm>
            <a:off x="0" y="0"/>
            <a:ext cx="6309360" cy="4765196"/>
          </a:xfrm>
          <a:custGeom>
            <a:avLst/>
            <a:gdLst>
              <a:gd name="connsiteX0" fmla="*/ 0 w 6309360"/>
              <a:gd name="connsiteY0" fmla="*/ 0 h 4765196"/>
              <a:gd name="connsiteX1" fmla="*/ 6309360 w 6309360"/>
              <a:gd name="connsiteY1" fmla="*/ 0 h 4765196"/>
              <a:gd name="connsiteX2" fmla="*/ 6309360 w 6309360"/>
              <a:gd name="connsiteY2" fmla="*/ 56339 h 4765196"/>
              <a:gd name="connsiteX3" fmla="*/ 6309360 w 6309360"/>
              <a:gd name="connsiteY3" fmla="*/ 4765196 h 4765196"/>
              <a:gd name="connsiteX4" fmla="*/ 6030064 w 6309360"/>
              <a:gd name="connsiteY4" fmla="*/ 4718537 h 4765196"/>
              <a:gd name="connsiteX5" fmla="*/ 161022 w 6309360"/>
              <a:gd name="connsiteY5" fmla="*/ 3490219 h 4765196"/>
              <a:gd name="connsiteX6" fmla="*/ 0 w 6309360"/>
              <a:gd name="connsiteY6" fmla="*/ 3448369 h 4765196"/>
              <a:gd name="connsiteX7" fmla="*/ 0 w 6309360"/>
              <a:gd name="connsiteY7" fmla="*/ 0 h 476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9360" h="4765196">
                <a:moveTo>
                  <a:pt x="0" y="0"/>
                </a:moveTo>
                <a:lnTo>
                  <a:pt x="6309360" y="0"/>
                </a:lnTo>
                <a:lnTo>
                  <a:pt x="6309360" y="56339"/>
                </a:lnTo>
                <a:cubicBezTo>
                  <a:pt x="6309360" y="1086668"/>
                  <a:pt x="6309360" y="2585327"/>
                  <a:pt x="6309360" y="4765196"/>
                </a:cubicBezTo>
                <a:cubicBezTo>
                  <a:pt x="6216261" y="4753531"/>
                  <a:pt x="6123163" y="4741867"/>
                  <a:pt x="6030064" y="4718537"/>
                </a:cubicBezTo>
                <a:cubicBezTo>
                  <a:pt x="3779692" y="4330681"/>
                  <a:pt x="1823345" y="3916032"/>
                  <a:pt x="161022" y="3490219"/>
                </a:cubicBezTo>
                <a:lnTo>
                  <a:pt x="0" y="34483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0520" y="228600"/>
            <a:ext cx="4176384" cy="697992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3570847"/>
            <a:ext cx="5261187" cy="1182207"/>
          </a:xfrm>
          <a:prstGeom prst="rect">
            <a:avLst/>
          </a:prstGeom>
        </p:spPr>
        <p:txBody>
          <a:bodyPr anchor="b">
            <a:normAutofit/>
          </a:bodyPr>
          <a:lstStyle>
            <a:lvl1pPr marL="0" indent="0" algn="r">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2196523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sp>
        <p:nvSpPr>
          <p:cNvPr id="12" name="Freeform 11"/>
          <p:cNvSpPr/>
          <p:nvPr userDrawn="1"/>
        </p:nvSpPr>
        <p:spPr>
          <a:xfrm>
            <a:off x="5837769" y="2731746"/>
            <a:ext cx="6354232" cy="4126254"/>
          </a:xfrm>
          <a:custGeom>
            <a:avLst/>
            <a:gdLst>
              <a:gd name="connsiteX0" fmla="*/ 3218905 w 6354232"/>
              <a:gd name="connsiteY0" fmla="*/ 0 h 4126254"/>
              <a:gd name="connsiteX1" fmla="*/ 6338060 w 6354232"/>
              <a:gd name="connsiteY1" fmla="*/ 0 h 4126254"/>
              <a:gd name="connsiteX2" fmla="*/ 6354232 w 6354232"/>
              <a:gd name="connsiteY2" fmla="*/ 0 h 4126254"/>
              <a:gd name="connsiteX3" fmla="*/ 6354232 w 6354232"/>
              <a:gd name="connsiteY3" fmla="*/ 4126254 h 4126254"/>
              <a:gd name="connsiteX4" fmla="*/ 0 w 6354232"/>
              <a:gd name="connsiteY4" fmla="*/ 4126254 h 4126254"/>
              <a:gd name="connsiteX5" fmla="*/ 18928 w 6354232"/>
              <a:gd name="connsiteY5" fmla="*/ 4013385 h 4126254"/>
              <a:gd name="connsiteX6" fmla="*/ 273133 w 6354232"/>
              <a:gd name="connsiteY6" fmla="*/ 2497612 h 4126254"/>
              <a:gd name="connsiteX7" fmla="*/ 3218905 w 6354232"/>
              <a:gd name="connsiteY7" fmla="*/ 0 h 412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4232" h="4126254">
                <a:moveTo>
                  <a:pt x="3218905" y="0"/>
                </a:moveTo>
                <a:cubicBezTo>
                  <a:pt x="3218905" y="0"/>
                  <a:pt x="3218905" y="0"/>
                  <a:pt x="6338060" y="0"/>
                </a:cubicBezTo>
                <a:lnTo>
                  <a:pt x="6354232" y="0"/>
                </a:lnTo>
                <a:lnTo>
                  <a:pt x="6354232" y="4126254"/>
                </a:lnTo>
                <a:lnTo>
                  <a:pt x="0" y="4126254"/>
                </a:lnTo>
                <a:lnTo>
                  <a:pt x="18928" y="4013385"/>
                </a:lnTo>
                <a:cubicBezTo>
                  <a:pt x="86797" y="3608700"/>
                  <a:pt x="170327" y="3110626"/>
                  <a:pt x="273133" y="2497612"/>
                </a:cubicBezTo>
                <a:cubicBezTo>
                  <a:pt x="509655" y="1050498"/>
                  <a:pt x="1756770" y="0"/>
                  <a:pt x="3218905"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1443355"/>
            <a:ext cx="4751909" cy="1418714"/>
          </a:xfrm>
          <a:prstGeom prst="rect">
            <a:avLst/>
          </a:prstGeom>
        </p:spPr>
        <p:txBody>
          <a:bodyPr anchor="b">
            <a:normAutofit/>
          </a:bodyPr>
          <a:lstStyle>
            <a:lvl1pPr marL="0" indent="0" algn="l">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add section 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48400" y="838200"/>
            <a:ext cx="4147523" cy="5410200"/>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86961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5039198"/>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p:txBody>
      </p:sp>
    </p:spTree>
    <p:extLst>
      <p:ext uri="{BB962C8B-B14F-4D97-AF65-F5344CB8AC3E}">
        <p14:creationId xmlns:p14="http://schemas.microsoft.com/office/powerpoint/2010/main" val="9237776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24" name="Freeform 23"/>
          <p:cNvSpPr/>
          <p:nvPr userDrawn="1"/>
        </p:nvSpPr>
        <p:spPr>
          <a:xfrm>
            <a:off x="1" y="0"/>
            <a:ext cx="7037465" cy="6858000"/>
          </a:xfrm>
          <a:custGeom>
            <a:avLst/>
            <a:gdLst>
              <a:gd name="connsiteX0" fmla="*/ 0 w 7037465"/>
              <a:gd name="connsiteY0" fmla="*/ 0 h 6858000"/>
              <a:gd name="connsiteX1" fmla="*/ 7037465 w 7037465"/>
              <a:gd name="connsiteY1" fmla="*/ 0 h 6858000"/>
              <a:gd name="connsiteX2" fmla="*/ 7037465 w 7037465"/>
              <a:gd name="connsiteY2" fmla="*/ 114293 h 6858000"/>
              <a:gd name="connsiteX3" fmla="*/ 7037465 w 7037465"/>
              <a:gd name="connsiteY3" fmla="*/ 2657010 h 6858000"/>
              <a:gd name="connsiteX4" fmla="*/ 3733176 w 7037465"/>
              <a:gd name="connsiteY4" fmla="*/ 6564069 h 6858000"/>
              <a:gd name="connsiteX5" fmla="*/ 2097225 w 7037465"/>
              <a:gd name="connsiteY5" fmla="*/ 6832749 h 6858000"/>
              <a:gd name="connsiteX6" fmla="*/ 1943476 w 7037465"/>
              <a:gd name="connsiteY6" fmla="*/ 6858000 h 6858000"/>
              <a:gd name="connsiteX7" fmla="*/ 0 w 7037465"/>
              <a:gd name="connsiteY7" fmla="*/ 6858000 h 6858000"/>
              <a:gd name="connsiteX8" fmla="*/ 0 w 703746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7465" h="6858000">
                <a:moveTo>
                  <a:pt x="0" y="0"/>
                </a:moveTo>
                <a:lnTo>
                  <a:pt x="7037465" y="0"/>
                </a:lnTo>
                <a:lnTo>
                  <a:pt x="7037465" y="114293"/>
                </a:lnTo>
                <a:cubicBezTo>
                  <a:pt x="7037465" y="2657010"/>
                  <a:pt x="7037465" y="2657010"/>
                  <a:pt x="7037465" y="2657010"/>
                </a:cubicBezTo>
                <a:cubicBezTo>
                  <a:pt x="7037465" y="4603435"/>
                  <a:pt x="5647678" y="6251504"/>
                  <a:pt x="3733176" y="6564069"/>
                </a:cubicBezTo>
                <a:cubicBezTo>
                  <a:pt x="3099579" y="6668128"/>
                  <a:pt x="2558794" y="6756943"/>
                  <a:pt x="2097225" y="6832749"/>
                </a:cubicBezTo>
                <a:lnTo>
                  <a:pt x="1943476" y="6858000"/>
                </a:lnTo>
                <a:lnTo>
                  <a:pt x="0" y="68580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
        <p:nvSpPr>
          <p:cNvPr id="15" name="Rectangle 14"/>
          <p:cNvSpPr/>
          <p:nvPr userDrawn="1"/>
        </p:nvSpPr>
        <p:spPr>
          <a:xfrm>
            <a:off x="407988" y="2317233"/>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bg1"/>
                </a:solidFill>
              </a:rPr>
              <a:t>About </a:t>
            </a:r>
            <a:r>
              <a:rPr lang="en-US" sz="1600" dirty="0" err="1">
                <a:solidFill>
                  <a:schemeClr val="bg1"/>
                </a:solidFill>
              </a:rPr>
              <a:t>Sogeti</a:t>
            </a:r>
            <a:endParaRPr lang="en-US" sz="1600" dirty="0">
              <a:solidFill>
                <a:schemeClr val="bg1"/>
              </a:solidFill>
            </a:endParaRPr>
          </a:p>
        </p:txBody>
      </p:sp>
      <p:sp>
        <p:nvSpPr>
          <p:cNvPr id="16" name="Rectangle 15"/>
          <p:cNvSpPr/>
          <p:nvPr userDrawn="1"/>
        </p:nvSpPr>
        <p:spPr>
          <a:xfrm>
            <a:off x="407988" y="4048433"/>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ct val="100000"/>
              </a:lnSpc>
              <a:spcAft>
                <a:spcPts val="400"/>
              </a:spcAft>
            </a:pPr>
            <a:r>
              <a:rPr lang="en-US" sz="900" dirty="0">
                <a:solidFill>
                  <a:schemeClr val="bg1"/>
                </a:solidFill>
              </a:rPr>
              <a:t>Learn more about us at</a:t>
            </a:r>
          </a:p>
          <a:p>
            <a:pPr algn="l">
              <a:lnSpc>
                <a:spcPct val="100000"/>
              </a:lnSpc>
              <a:spcAft>
                <a:spcPts val="400"/>
              </a:spcAft>
            </a:pPr>
            <a:r>
              <a:rPr lang="en-US" sz="1050" dirty="0">
                <a:solidFill>
                  <a:schemeClr val="bg1"/>
                </a:solidFill>
              </a:rPr>
              <a:t>www.sogeti.com</a:t>
            </a:r>
          </a:p>
        </p:txBody>
      </p:sp>
      <p:sp>
        <p:nvSpPr>
          <p:cNvPr id="23" name="Rectangle 22"/>
          <p:cNvSpPr/>
          <p:nvPr userDrawn="1"/>
        </p:nvSpPr>
        <p:spPr>
          <a:xfrm>
            <a:off x="8305799" y="5764024"/>
            <a:ext cx="3512821" cy="446276"/>
          </a:xfrm>
          <a:prstGeom prst="rect">
            <a:avLst/>
          </a:prstGeom>
        </p:spPr>
        <p:txBody>
          <a:bodyPr wrap="square" lIns="0" tIns="0" rIns="0" bIns="0" anchor="b" anchorCtr="0">
            <a:spAutoFit/>
          </a:bodyPr>
          <a:lstStyle/>
          <a:p>
            <a:pPr algn="r">
              <a:spcAft>
                <a:spcPts val="600"/>
              </a:spcAft>
            </a:pPr>
            <a:r>
              <a:rPr lang="en-US" sz="800" noProof="0" dirty="0">
                <a:solidFill>
                  <a:schemeClr val="tx1"/>
                </a:solidFill>
                <a:latin typeface="+mn-lt"/>
                <a:cs typeface="Arial"/>
              </a:rPr>
              <a:t>This message contains information that may be privileged or confidential and is the property of the </a:t>
            </a:r>
            <a:r>
              <a:rPr lang="en-US" sz="800" noProof="0" dirty="0" err="1">
                <a:solidFill>
                  <a:schemeClr val="tx1"/>
                </a:solidFill>
                <a:latin typeface="+mn-lt"/>
                <a:cs typeface="Arial"/>
              </a:rPr>
              <a:t>Capgemini</a:t>
            </a:r>
            <a:r>
              <a:rPr lang="en-US" sz="800" noProof="0" dirty="0">
                <a:solidFill>
                  <a:schemeClr val="tx1"/>
                </a:solidFill>
                <a:latin typeface="+mn-lt"/>
                <a:cs typeface="Arial"/>
              </a:rPr>
              <a:t> Group.</a:t>
            </a:r>
          </a:p>
          <a:p>
            <a:pPr algn="r">
              <a:spcAft>
                <a:spcPts val="600"/>
              </a:spcAft>
            </a:pPr>
            <a:r>
              <a:rPr lang="en-US" sz="800" noProof="0" dirty="0">
                <a:solidFill>
                  <a:schemeClr val="tx1"/>
                </a:solidFill>
                <a:latin typeface="+mn-lt"/>
                <a:cs typeface="Arial"/>
              </a:rPr>
              <a:t>Copyright</a:t>
            </a:r>
            <a:r>
              <a:rPr lang="en-US" sz="800" baseline="30000" noProof="0" dirty="0">
                <a:solidFill>
                  <a:schemeClr val="tx1"/>
                </a:solidFill>
                <a:latin typeface="+mn-lt"/>
                <a:cs typeface="Arial"/>
              </a:rPr>
              <a:t>©</a:t>
            </a:r>
            <a:r>
              <a:rPr lang="en-US" sz="800" noProof="0" dirty="0">
                <a:solidFill>
                  <a:schemeClr val="tx1"/>
                </a:solidFill>
                <a:latin typeface="+mn-lt"/>
                <a:cs typeface="Arial"/>
              </a:rPr>
              <a:t> 2018 </a:t>
            </a:r>
            <a:r>
              <a:rPr lang="en-US" sz="800" noProof="0" dirty="0" err="1">
                <a:solidFill>
                  <a:schemeClr val="tx1"/>
                </a:solidFill>
                <a:latin typeface="+mn-lt"/>
                <a:cs typeface="Arial"/>
              </a:rPr>
              <a:t>Sogeti</a:t>
            </a:r>
            <a:r>
              <a:rPr lang="en-US" sz="800" noProof="0" dirty="0">
                <a:solidFill>
                  <a:schemeClr val="tx1"/>
                </a:solidFill>
                <a:latin typeface="+mn-lt"/>
                <a:cs typeface="Arial"/>
              </a:rPr>
              <a:t>. All rights reserved.</a:t>
            </a:r>
          </a:p>
        </p:txBody>
      </p:sp>
      <p:sp>
        <p:nvSpPr>
          <p:cNvPr id="26" name="Rectangle 25">
            <a:hlinkClick r:id="rId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hlinkClick r:id="rId5"/>
          </p:cNvPr>
          <p:cNvSpPr/>
          <p:nvPr userDrawn="1"/>
        </p:nvSpPr>
        <p:spPr>
          <a:xfrm>
            <a:off x="407989" y="4235890"/>
            <a:ext cx="1105076" cy="18415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21" name="Picture 2" descr="D:\My Work\Template\Icons\Social Media\LinkedIN.png">
            <a:hlinkClick r:id="rId6"/>
            <a:extLst>
              <a:ext uri="{FF2B5EF4-FFF2-40B4-BE49-F238E27FC236}">
                <a16:creationId xmlns:a16="http://schemas.microsoft.com/office/drawing/2014/main" id="{08F614DE-51DA-4BFF-8E53-D2741450B87F}"/>
              </a:ext>
            </a:extLst>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10684065" y="5181600"/>
            <a:ext cx="333195" cy="333195"/>
          </a:xfrm>
          <a:prstGeom prst="rect">
            <a:avLst/>
          </a:prstGeom>
          <a:noFill/>
        </p:spPr>
      </p:pic>
      <p:pic>
        <p:nvPicPr>
          <p:cNvPr id="22" name="Picture 5" descr="D:\My Work\Template\Icons\Social Media\Twitter.png">
            <a:hlinkClick r:id="rId9"/>
            <a:extLst>
              <a:ext uri="{FF2B5EF4-FFF2-40B4-BE49-F238E27FC236}">
                <a16:creationId xmlns:a16="http://schemas.microsoft.com/office/drawing/2014/main" id="{407A4AAB-4D4A-41A6-8AB1-41DD0D45E3A3}"/>
              </a:ext>
            </a:extLst>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1067442" y="5181600"/>
            <a:ext cx="333195" cy="333195"/>
          </a:xfrm>
          <a:prstGeom prst="rect">
            <a:avLst/>
          </a:prstGeom>
          <a:noFill/>
        </p:spPr>
      </p:pic>
      <p:pic>
        <p:nvPicPr>
          <p:cNvPr id="25" name="Picture 6" descr="D:\My Work\Template\Icons\Social Media\YouTube.png">
            <a:hlinkClick r:id="rId12"/>
            <a:extLst>
              <a:ext uri="{FF2B5EF4-FFF2-40B4-BE49-F238E27FC236}">
                <a16:creationId xmlns:a16="http://schemas.microsoft.com/office/drawing/2014/main" id="{B8D13D2F-BC30-4A06-B353-FAA883C674F8}"/>
              </a:ext>
            </a:extLst>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sharpenSoften amount="50000"/>
                    </a14:imgEffect>
                    <a14:imgEffect>
                      <a14:brightnessContrast bright="-100000"/>
                    </a14:imgEffect>
                  </a14:imgLayer>
                </a14:imgProps>
              </a:ext>
            </a:extLst>
          </a:blip>
          <a:srcRect/>
          <a:stretch>
            <a:fillRect/>
          </a:stretch>
        </p:blipFill>
        <p:spPr bwMode="auto">
          <a:xfrm>
            <a:off x="11450818" y="5181600"/>
            <a:ext cx="333195" cy="333195"/>
          </a:xfrm>
          <a:prstGeom prst="rect">
            <a:avLst/>
          </a:prstGeom>
          <a:noFill/>
        </p:spPr>
      </p:pic>
      <p:sp>
        <p:nvSpPr>
          <p:cNvPr id="17" name="Rectangle 16">
            <a:extLst>
              <a:ext uri="{FF2B5EF4-FFF2-40B4-BE49-F238E27FC236}">
                <a16:creationId xmlns:a16="http://schemas.microsoft.com/office/drawing/2014/main" id="{851D6730-9622-4316-9ACE-C0BFBC830794}"/>
              </a:ext>
            </a:extLst>
          </p:cNvPr>
          <p:cNvSpPr/>
          <p:nvPr userDrawn="1"/>
        </p:nvSpPr>
        <p:spPr>
          <a:xfrm>
            <a:off x="401188" y="2708920"/>
            <a:ext cx="5230812"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Sogeti is a leading provider of technology and engineering services. Sogeti delivers solutions that enable digital transformation and offers cutting-edge expertise in Cloud, Cybersecurity, Digital Manufacturing, Digital Assurance &amp; Testing, and emerging technologies. Sogeti combines agility and speed of implementation with strong technology supplier partnerships, world class methodologies and its global delivery model, </a:t>
            </a:r>
            <a:r>
              <a:rPr lang="en-US" sz="900" kern="1200" dirty="0" err="1">
                <a:solidFill>
                  <a:schemeClr val="lt1"/>
                </a:solidFill>
                <a:effectLst/>
                <a:latin typeface="+mn-lt"/>
                <a:ea typeface="+mn-ea"/>
                <a:cs typeface="+mn-cs"/>
              </a:rPr>
              <a:t>Rightshore</a:t>
            </a:r>
            <a:r>
              <a:rPr lang="en-US" sz="900" kern="1200" dirty="0">
                <a:solidFill>
                  <a:schemeClr val="lt1"/>
                </a:solidFill>
                <a:effectLst/>
                <a:latin typeface="+mn-lt"/>
                <a:ea typeface="+mn-ea"/>
                <a:cs typeface="+mn-cs"/>
              </a:rPr>
              <a:t>®. Sogeti brings together more than 25,000 professionals in 15 countries, based in over 100 locations in Europe, USA and India. Sogeti is a wholly-owned subsidiary of Capgemini SE, listed on the Paris Stock Exchange. </a:t>
            </a:r>
            <a:endParaRPr lang="fr-FR" sz="900" kern="1200" dirty="0">
              <a:solidFill>
                <a:schemeClr val="lt1"/>
              </a:solidFill>
              <a:effectLst/>
              <a:latin typeface="+mn-lt"/>
              <a:ea typeface="+mn-ea"/>
              <a:cs typeface="+mn-cs"/>
            </a:endParaRPr>
          </a:p>
        </p:txBody>
      </p:sp>
    </p:spTree>
    <p:extLst>
      <p:ext uri="{BB962C8B-B14F-4D97-AF65-F5344CB8AC3E}">
        <p14:creationId xmlns:p14="http://schemas.microsoft.com/office/powerpoint/2010/main" val="24331237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2">
    <p:spTree>
      <p:nvGrpSpPr>
        <p:cNvPr id="1" name=""/>
        <p:cNvGrpSpPr/>
        <p:nvPr/>
      </p:nvGrpSpPr>
      <p:grpSpPr>
        <a:xfrm>
          <a:off x="0" y="0"/>
          <a:ext cx="0" cy="0"/>
          <a:chOff x="0" y="0"/>
          <a:chExt cx="0" cy="0"/>
        </a:xfrm>
      </p:grpSpPr>
      <p:sp>
        <p:nvSpPr>
          <p:cNvPr id="12" name="Freeform 11"/>
          <p:cNvSpPr/>
          <p:nvPr userDrawn="1"/>
        </p:nvSpPr>
        <p:spPr>
          <a:xfrm>
            <a:off x="7162801" y="2667000"/>
            <a:ext cx="5029201" cy="4191000"/>
          </a:xfrm>
          <a:custGeom>
            <a:avLst/>
            <a:gdLst>
              <a:gd name="connsiteX0" fmla="*/ 5029201 w 5029201"/>
              <a:gd name="connsiteY0" fmla="*/ 0 h 4191000"/>
              <a:gd name="connsiteX1" fmla="*/ 5029201 w 5029201"/>
              <a:gd name="connsiteY1" fmla="*/ 4050815 h 4191000"/>
              <a:gd name="connsiteX2" fmla="*/ 5029201 w 5029201"/>
              <a:gd name="connsiteY2" fmla="*/ 4191000 h 4191000"/>
              <a:gd name="connsiteX3" fmla="*/ 0 w 5029201"/>
              <a:gd name="connsiteY3" fmla="*/ 4191000 h 4191000"/>
              <a:gd name="connsiteX4" fmla="*/ 0 w 5029201"/>
              <a:gd name="connsiteY4" fmla="*/ 4087004 h 4191000"/>
              <a:gd name="connsiteX5" fmla="*/ 0 w 5029201"/>
              <a:gd name="connsiteY5" fmla="*/ 1070904 h 4191000"/>
              <a:gd name="connsiteX6" fmla="*/ 2360645 w 5029201"/>
              <a:gd name="connsiteY6" fmla="*/ 505467 h 4191000"/>
              <a:gd name="connsiteX7" fmla="*/ 5029201 w 5029201"/>
              <a:gd name="connsiteY7" fmla="*/ 0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9201" h="4191000">
                <a:moveTo>
                  <a:pt x="5029201" y="0"/>
                </a:moveTo>
                <a:cubicBezTo>
                  <a:pt x="5029201" y="2081302"/>
                  <a:pt x="5029201" y="3317075"/>
                  <a:pt x="5029201" y="4050815"/>
                </a:cubicBezTo>
                <a:lnTo>
                  <a:pt x="5029201" y="4191000"/>
                </a:lnTo>
                <a:lnTo>
                  <a:pt x="0" y="4191000"/>
                </a:lnTo>
                <a:lnTo>
                  <a:pt x="0" y="4087004"/>
                </a:lnTo>
                <a:cubicBezTo>
                  <a:pt x="0" y="1070904"/>
                  <a:pt x="0" y="1070904"/>
                  <a:pt x="0" y="1070904"/>
                </a:cubicBezTo>
                <a:cubicBezTo>
                  <a:pt x="709904" y="873858"/>
                  <a:pt x="1496786" y="685379"/>
                  <a:pt x="2360645" y="505467"/>
                </a:cubicBezTo>
                <a:cubicBezTo>
                  <a:pt x="3121868" y="342690"/>
                  <a:pt x="4960776" y="8567"/>
                  <a:pt x="502920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p:cNvSpPr/>
          <p:nvPr userDrawn="1"/>
        </p:nvSpPr>
        <p:spPr>
          <a:xfrm>
            <a:off x="426722" y="3491378"/>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accent5"/>
                </a:solidFill>
              </a:rPr>
              <a:t>About </a:t>
            </a:r>
            <a:r>
              <a:rPr lang="en-US" sz="1600" dirty="0" err="1">
                <a:solidFill>
                  <a:schemeClr val="accent5"/>
                </a:solidFill>
              </a:rPr>
              <a:t>Sogeti</a:t>
            </a:r>
            <a:endParaRPr lang="en-US" sz="1600" dirty="0">
              <a:solidFill>
                <a:schemeClr val="accent5"/>
              </a:solidFill>
            </a:endParaRPr>
          </a:p>
        </p:txBody>
      </p:sp>
      <p:sp>
        <p:nvSpPr>
          <p:cNvPr id="16" name="Rectangle 15"/>
          <p:cNvSpPr/>
          <p:nvPr userDrawn="1"/>
        </p:nvSpPr>
        <p:spPr>
          <a:xfrm>
            <a:off x="426722" y="5407369"/>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ct val="100000"/>
              </a:lnSpc>
              <a:spcAft>
                <a:spcPts val="400"/>
              </a:spcAft>
            </a:pPr>
            <a:r>
              <a:rPr lang="en-US" sz="900" dirty="0">
                <a:solidFill>
                  <a:schemeClr val="tx1"/>
                </a:solidFill>
              </a:rPr>
              <a:t>Learn more about us at</a:t>
            </a:r>
            <a:endParaRPr lang="en-US" sz="900" dirty="0">
              <a:solidFill>
                <a:schemeClr val="accent5"/>
              </a:solidFill>
            </a:endParaRPr>
          </a:p>
          <a:p>
            <a:pPr algn="l">
              <a:lnSpc>
                <a:spcPct val="100000"/>
              </a:lnSpc>
              <a:spcAft>
                <a:spcPts val="400"/>
              </a:spcAft>
            </a:pPr>
            <a:r>
              <a:rPr lang="en-US" sz="1050" dirty="0">
                <a:solidFill>
                  <a:schemeClr val="accent5"/>
                </a:solidFill>
              </a:rPr>
              <a:t>www.sogeti.com</a:t>
            </a:r>
          </a:p>
        </p:txBody>
      </p:sp>
      <p:sp>
        <p:nvSpPr>
          <p:cNvPr id="30" name="Rectangle 29">
            <a:hlinkClick r:id="rId2"/>
          </p:cNvPr>
          <p:cNvSpPr/>
          <p:nvPr userDrawn="1"/>
        </p:nvSpPr>
        <p:spPr>
          <a:xfrm>
            <a:off x="426723" y="5594826"/>
            <a:ext cx="1105076" cy="18415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userDrawn="1"/>
        </p:nvSpPr>
        <p:spPr>
          <a:xfrm>
            <a:off x="7696201" y="5841671"/>
            <a:ext cx="4087812" cy="446276"/>
          </a:xfrm>
          <a:prstGeom prst="rect">
            <a:avLst/>
          </a:prstGeom>
        </p:spPr>
        <p:txBody>
          <a:bodyPr wrap="square" lIns="0" tIns="0" rIns="0" bIns="0" anchor="b" anchorCtr="0">
            <a:spAutoFit/>
          </a:bodyPr>
          <a:lstStyle/>
          <a:p>
            <a:pPr algn="r">
              <a:spcAft>
                <a:spcPts val="600"/>
              </a:spcAft>
            </a:pPr>
            <a:r>
              <a:rPr lang="en-US" sz="800" noProof="0" dirty="0">
                <a:solidFill>
                  <a:schemeClr val="bg1"/>
                </a:solidFill>
                <a:latin typeface="+mn-lt"/>
                <a:cs typeface="Arial"/>
              </a:rPr>
              <a:t>This message contains information that may be privileged or confidential and is the property of the </a:t>
            </a:r>
            <a:r>
              <a:rPr lang="en-US" sz="800" noProof="0" dirty="0" err="1">
                <a:solidFill>
                  <a:schemeClr val="bg1"/>
                </a:solidFill>
                <a:latin typeface="+mn-lt"/>
                <a:cs typeface="Arial"/>
              </a:rPr>
              <a:t>Capgemini</a:t>
            </a:r>
            <a:r>
              <a:rPr lang="en-US" sz="800" noProof="0" dirty="0">
                <a:solidFill>
                  <a:schemeClr val="bg1"/>
                </a:solidFill>
                <a:latin typeface="+mn-lt"/>
                <a:cs typeface="Arial"/>
              </a:rPr>
              <a:t> Group.</a:t>
            </a:r>
          </a:p>
          <a:p>
            <a:pPr algn="r">
              <a:spcAft>
                <a:spcPts val="600"/>
              </a:spcAft>
            </a:pPr>
            <a:r>
              <a:rPr lang="en-US" sz="800" noProof="0" dirty="0">
                <a:solidFill>
                  <a:schemeClr val="bg1"/>
                </a:solidFill>
                <a:latin typeface="+mn-lt"/>
                <a:cs typeface="Arial"/>
              </a:rPr>
              <a:t>Copyright</a:t>
            </a:r>
            <a:r>
              <a:rPr lang="en-US" sz="800" baseline="30000" noProof="0" dirty="0">
                <a:solidFill>
                  <a:schemeClr val="bg1"/>
                </a:solidFill>
                <a:latin typeface="+mn-lt"/>
                <a:cs typeface="Arial"/>
              </a:rPr>
              <a:t>©</a:t>
            </a:r>
            <a:r>
              <a:rPr lang="en-US" sz="800" noProof="0" dirty="0">
                <a:solidFill>
                  <a:schemeClr val="bg1"/>
                </a:solidFill>
                <a:latin typeface="+mn-lt"/>
                <a:cs typeface="Arial"/>
              </a:rPr>
              <a:t> 2018 </a:t>
            </a:r>
            <a:r>
              <a:rPr lang="en-US" sz="800" noProof="0" dirty="0" err="1">
                <a:solidFill>
                  <a:schemeClr val="bg1"/>
                </a:solidFill>
                <a:latin typeface="+mn-lt"/>
                <a:cs typeface="Arial"/>
              </a:rPr>
              <a:t>Sogeti</a:t>
            </a:r>
            <a:r>
              <a:rPr lang="en-US" sz="800" noProof="0" dirty="0">
                <a:solidFill>
                  <a:schemeClr val="bg1"/>
                </a:solidFill>
                <a:latin typeface="+mn-lt"/>
                <a:cs typeface="Arial"/>
              </a:rPr>
              <a:t>. All rights reserved.</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pic>
        <p:nvPicPr>
          <p:cNvPr id="10" name="Picture 2" descr="D:\My Work\Template\Icons\Social Media\LinkedIN.png">
            <a:hlinkClick r:id="rId4"/>
            <a:extLst>
              <a:ext uri="{FF2B5EF4-FFF2-40B4-BE49-F238E27FC236}">
                <a16:creationId xmlns:a16="http://schemas.microsoft.com/office/drawing/2014/main" id="{69B0AD73-FA6F-418A-94C3-EED4E25A5325}"/>
              </a:ext>
            </a:extLst>
          </p:cNvPr>
          <p:cNvPicPr>
            <a:picLocks noChangeAspect="1" noChangeArrowheads="1"/>
          </p:cNvPicPr>
          <p:nvPr userDrawn="1"/>
        </p:nvPicPr>
        <p:blipFill>
          <a:blip r:embed="rId5" cstate="print"/>
          <a:srcRect/>
          <a:stretch>
            <a:fillRect/>
          </a:stretch>
        </p:blipFill>
        <p:spPr bwMode="auto">
          <a:xfrm>
            <a:off x="10684066" y="5181600"/>
            <a:ext cx="333195" cy="333195"/>
          </a:xfrm>
          <a:prstGeom prst="rect">
            <a:avLst/>
          </a:prstGeom>
          <a:noFill/>
        </p:spPr>
      </p:pic>
      <p:pic>
        <p:nvPicPr>
          <p:cNvPr id="11" name="Picture 5" descr="D:\My Work\Template\Icons\Social Media\Twitter.png">
            <a:hlinkClick r:id="rId6"/>
            <a:extLst>
              <a:ext uri="{FF2B5EF4-FFF2-40B4-BE49-F238E27FC236}">
                <a16:creationId xmlns:a16="http://schemas.microsoft.com/office/drawing/2014/main" id="{CD01C794-85B7-4ED7-A647-3BFD39BDA81E}"/>
              </a:ext>
            </a:extLst>
          </p:cNvPr>
          <p:cNvPicPr>
            <a:picLocks noChangeAspect="1" noChangeArrowheads="1"/>
          </p:cNvPicPr>
          <p:nvPr userDrawn="1"/>
        </p:nvPicPr>
        <p:blipFill>
          <a:blip r:embed="rId7" cstate="print"/>
          <a:srcRect/>
          <a:stretch>
            <a:fillRect/>
          </a:stretch>
        </p:blipFill>
        <p:spPr bwMode="auto">
          <a:xfrm>
            <a:off x="11067442" y="5181600"/>
            <a:ext cx="333195" cy="333195"/>
          </a:xfrm>
          <a:prstGeom prst="rect">
            <a:avLst/>
          </a:prstGeom>
          <a:noFill/>
        </p:spPr>
      </p:pic>
      <p:pic>
        <p:nvPicPr>
          <p:cNvPr id="13" name="Picture 6" descr="D:\My Work\Template\Icons\Social Media\YouTube.png">
            <a:hlinkClick r:id="rId8"/>
            <a:extLst>
              <a:ext uri="{FF2B5EF4-FFF2-40B4-BE49-F238E27FC236}">
                <a16:creationId xmlns:a16="http://schemas.microsoft.com/office/drawing/2014/main" id="{721FA104-A027-4E51-8E5C-6108C26E223D}"/>
              </a:ext>
            </a:extLst>
          </p:cNvPr>
          <p:cNvPicPr>
            <a:picLocks noChangeAspect="1" noChangeArrowheads="1"/>
          </p:cNvPicPr>
          <p:nvPr userDrawn="1"/>
        </p:nvPicPr>
        <p:blipFill>
          <a:blip r:embed="rId9" cstate="print"/>
          <a:srcRect/>
          <a:stretch>
            <a:fillRect/>
          </a:stretch>
        </p:blipFill>
        <p:spPr bwMode="auto">
          <a:xfrm>
            <a:off x="11450818" y="5181600"/>
            <a:ext cx="333195" cy="333195"/>
          </a:xfrm>
          <a:prstGeom prst="rect">
            <a:avLst/>
          </a:prstGeom>
          <a:noFill/>
        </p:spPr>
      </p:pic>
      <p:sp>
        <p:nvSpPr>
          <p:cNvPr id="17" name="Rectangle 16">
            <a:extLst>
              <a:ext uri="{FF2B5EF4-FFF2-40B4-BE49-F238E27FC236}">
                <a16:creationId xmlns:a16="http://schemas.microsoft.com/office/drawing/2014/main" id="{CB1D44DE-9375-4835-B18F-A334E66D7F1C}"/>
              </a:ext>
            </a:extLst>
          </p:cNvPr>
          <p:cNvSpPr/>
          <p:nvPr userDrawn="1"/>
        </p:nvSpPr>
        <p:spPr>
          <a:xfrm>
            <a:off x="401188" y="3861048"/>
            <a:ext cx="4628012"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Sogeti is a leading provider of technology and engineering services. Sogeti delivers solutions that enable digital transformation and offers cutting-edge expertise in Cloud, Cybersecurity, Digital Manufacturing, Digital Assurance &amp; Testing, and emerging technologies. Sogeti combines agility and speed of implementation with strong technology supplier partnerships, world class methodologies and its global delivery model, </a:t>
            </a:r>
            <a:r>
              <a:rPr lang="en-US" sz="900" kern="1200" dirty="0" err="1">
                <a:solidFill>
                  <a:schemeClr val="tx1"/>
                </a:solidFill>
                <a:effectLst/>
                <a:latin typeface="+mn-lt"/>
                <a:ea typeface="+mn-ea"/>
                <a:cs typeface="+mn-cs"/>
              </a:rPr>
              <a:t>Rightshore</a:t>
            </a:r>
            <a:r>
              <a:rPr lang="en-US" sz="900" kern="1200" dirty="0">
                <a:solidFill>
                  <a:schemeClr val="tx1"/>
                </a:solidFill>
                <a:effectLst/>
                <a:latin typeface="+mn-lt"/>
                <a:ea typeface="+mn-ea"/>
                <a:cs typeface="+mn-cs"/>
              </a:rPr>
              <a:t>®. Sogeti brings together more than 25,000 professionals in 15 countries, based in over 100 locations in Europe, USA and India. Sogeti is a wholly-owned subsidiary of Capgemini SE, listed on the Paris Stock Exchange. </a:t>
            </a:r>
            <a:endParaRPr lang="fr-FR"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810702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3">
    <p:spTree>
      <p:nvGrpSpPr>
        <p:cNvPr id="1" name=""/>
        <p:cNvGrpSpPr/>
        <p:nvPr/>
      </p:nvGrpSpPr>
      <p:grpSpPr>
        <a:xfrm>
          <a:off x="0" y="0"/>
          <a:ext cx="0" cy="0"/>
          <a:chOff x="0" y="0"/>
          <a:chExt cx="0" cy="0"/>
        </a:xfrm>
      </p:grpSpPr>
      <p:sp>
        <p:nvSpPr>
          <p:cNvPr id="10" name="Freeform 9"/>
          <p:cNvSpPr/>
          <p:nvPr userDrawn="1"/>
        </p:nvSpPr>
        <p:spPr>
          <a:xfrm>
            <a:off x="0" y="0"/>
            <a:ext cx="6096000" cy="5796064"/>
          </a:xfrm>
          <a:custGeom>
            <a:avLst/>
            <a:gdLst>
              <a:gd name="connsiteX0" fmla="*/ 0 w 6096000"/>
              <a:gd name="connsiteY0" fmla="*/ 0 h 5796064"/>
              <a:gd name="connsiteX1" fmla="*/ 6096000 w 6096000"/>
              <a:gd name="connsiteY1" fmla="*/ 0 h 5796064"/>
              <a:gd name="connsiteX2" fmla="*/ 6096000 w 6096000"/>
              <a:gd name="connsiteY2" fmla="*/ 133757 h 5796064"/>
              <a:gd name="connsiteX3" fmla="*/ 6096000 w 6096000"/>
              <a:gd name="connsiteY3" fmla="*/ 4034055 h 5796064"/>
              <a:gd name="connsiteX4" fmla="*/ 0 w 6096000"/>
              <a:gd name="connsiteY4" fmla="*/ 5309105 h 5796064"/>
              <a:gd name="connsiteX5" fmla="*/ 0 w 6096000"/>
              <a:gd name="connsiteY5" fmla="*/ 8972 h 5796064"/>
              <a:gd name="connsiteX6" fmla="*/ 0 w 6096000"/>
              <a:gd name="connsiteY6" fmla="*/ 0 h 57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5796064">
                <a:moveTo>
                  <a:pt x="0" y="0"/>
                </a:moveTo>
                <a:lnTo>
                  <a:pt x="6096000" y="0"/>
                </a:lnTo>
                <a:lnTo>
                  <a:pt x="6096000" y="133757"/>
                </a:lnTo>
                <a:cubicBezTo>
                  <a:pt x="6096000" y="1105896"/>
                  <a:pt x="6096000" y="2375629"/>
                  <a:pt x="6096000" y="4034055"/>
                </a:cubicBezTo>
                <a:cubicBezTo>
                  <a:pt x="6096000" y="6848354"/>
                  <a:pt x="721895" y="5492896"/>
                  <a:pt x="0" y="5309105"/>
                </a:cubicBezTo>
                <a:cubicBezTo>
                  <a:pt x="0" y="5309105"/>
                  <a:pt x="0" y="5309105"/>
                  <a:pt x="0" y="897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p:cNvSpPr/>
          <p:nvPr userDrawn="1"/>
        </p:nvSpPr>
        <p:spPr>
          <a:xfrm>
            <a:off x="7155492" y="2453640"/>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accent3"/>
                </a:solidFill>
              </a:rPr>
              <a:t>About </a:t>
            </a:r>
            <a:r>
              <a:rPr lang="en-US" sz="1600" dirty="0" err="1">
                <a:solidFill>
                  <a:schemeClr val="accent3"/>
                </a:solidFill>
              </a:rPr>
              <a:t>Sogeti</a:t>
            </a:r>
            <a:endParaRPr lang="en-US" sz="1600" dirty="0">
              <a:solidFill>
                <a:schemeClr val="accent3"/>
              </a:solidFill>
            </a:endParaRPr>
          </a:p>
        </p:txBody>
      </p:sp>
      <p:sp>
        <p:nvSpPr>
          <p:cNvPr id="16" name="Rectangle 15"/>
          <p:cNvSpPr/>
          <p:nvPr userDrawn="1"/>
        </p:nvSpPr>
        <p:spPr>
          <a:xfrm>
            <a:off x="7155492" y="4369631"/>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ct val="100000"/>
              </a:lnSpc>
              <a:spcAft>
                <a:spcPts val="400"/>
              </a:spcAft>
            </a:pPr>
            <a:r>
              <a:rPr lang="en-US" sz="900" dirty="0">
                <a:solidFill>
                  <a:schemeClr val="tx1"/>
                </a:solidFill>
              </a:rPr>
              <a:t>Learn more about us at</a:t>
            </a:r>
            <a:endParaRPr lang="en-US" sz="900" dirty="0">
              <a:solidFill>
                <a:schemeClr val="accent3"/>
              </a:solidFill>
            </a:endParaRPr>
          </a:p>
          <a:p>
            <a:pPr algn="l">
              <a:lnSpc>
                <a:spcPct val="100000"/>
              </a:lnSpc>
              <a:spcAft>
                <a:spcPts val="400"/>
              </a:spcAft>
            </a:pPr>
            <a:r>
              <a:rPr lang="en-US" sz="1050" dirty="0">
                <a:solidFill>
                  <a:schemeClr val="accent3"/>
                </a:solidFill>
              </a:rPr>
              <a:t>www.sogeti.com</a:t>
            </a:r>
          </a:p>
        </p:txBody>
      </p:sp>
      <p:sp>
        <p:nvSpPr>
          <p:cNvPr id="30" name="Rectangle 29">
            <a:hlinkClick r:id="rId2"/>
          </p:cNvPr>
          <p:cNvSpPr/>
          <p:nvPr userDrawn="1"/>
        </p:nvSpPr>
        <p:spPr>
          <a:xfrm>
            <a:off x="7175636" y="4555357"/>
            <a:ext cx="1105076" cy="18415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userDrawn="1"/>
        </p:nvSpPr>
        <p:spPr>
          <a:xfrm>
            <a:off x="420526" y="4596379"/>
            <a:ext cx="3999073" cy="446276"/>
          </a:xfrm>
          <a:prstGeom prst="rect">
            <a:avLst/>
          </a:prstGeom>
        </p:spPr>
        <p:txBody>
          <a:bodyPr wrap="square" lIns="0" tIns="0" rIns="0" bIns="0" anchor="b" anchorCtr="0">
            <a:spAutoFit/>
          </a:bodyPr>
          <a:lstStyle/>
          <a:p>
            <a:pPr algn="l">
              <a:spcAft>
                <a:spcPts val="600"/>
              </a:spcAft>
            </a:pPr>
            <a:r>
              <a:rPr lang="en-US" sz="800" noProof="0" dirty="0">
                <a:solidFill>
                  <a:schemeClr val="bg1"/>
                </a:solidFill>
                <a:latin typeface="+mn-lt"/>
                <a:cs typeface="Arial"/>
              </a:rPr>
              <a:t>This message contains information that may be privileged or confidential and is the property of the </a:t>
            </a:r>
            <a:r>
              <a:rPr lang="en-US" sz="800" noProof="0" dirty="0" err="1">
                <a:solidFill>
                  <a:schemeClr val="bg1"/>
                </a:solidFill>
                <a:latin typeface="+mn-lt"/>
                <a:cs typeface="Arial"/>
              </a:rPr>
              <a:t>Capgemini</a:t>
            </a:r>
            <a:r>
              <a:rPr lang="en-US" sz="800" noProof="0" dirty="0">
                <a:solidFill>
                  <a:schemeClr val="bg1"/>
                </a:solidFill>
                <a:latin typeface="+mn-lt"/>
                <a:cs typeface="Arial"/>
              </a:rPr>
              <a:t> Group.</a:t>
            </a:r>
          </a:p>
          <a:p>
            <a:pPr algn="l">
              <a:spcAft>
                <a:spcPts val="600"/>
              </a:spcAft>
            </a:pPr>
            <a:r>
              <a:rPr lang="en-US" sz="800" noProof="0" dirty="0">
                <a:solidFill>
                  <a:schemeClr val="bg1"/>
                </a:solidFill>
                <a:latin typeface="+mn-lt"/>
                <a:cs typeface="Arial"/>
              </a:rPr>
              <a:t>Copyright</a:t>
            </a:r>
            <a:r>
              <a:rPr lang="en-US" sz="800" baseline="30000" noProof="0" dirty="0">
                <a:solidFill>
                  <a:schemeClr val="bg1"/>
                </a:solidFill>
                <a:latin typeface="+mn-lt"/>
                <a:cs typeface="Arial"/>
              </a:rPr>
              <a:t>©</a:t>
            </a:r>
            <a:r>
              <a:rPr lang="en-US" sz="800" noProof="0" dirty="0">
                <a:solidFill>
                  <a:schemeClr val="bg1"/>
                </a:solidFill>
                <a:latin typeface="+mn-lt"/>
                <a:cs typeface="Arial"/>
              </a:rPr>
              <a:t> 2018 </a:t>
            </a:r>
            <a:r>
              <a:rPr lang="en-US" sz="800" noProof="0" dirty="0" err="1">
                <a:solidFill>
                  <a:schemeClr val="bg1"/>
                </a:solidFill>
                <a:latin typeface="+mn-lt"/>
                <a:cs typeface="Arial"/>
              </a:rPr>
              <a:t>Sogeti</a:t>
            </a:r>
            <a:r>
              <a:rPr lang="en-US" sz="800" noProof="0" dirty="0">
                <a:solidFill>
                  <a:schemeClr val="bg1"/>
                </a:solidFill>
                <a:latin typeface="+mn-lt"/>
                <a:cs typeface="Arial"/>
              </a:rPr>
              <a:t>. All rights reserved.</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9" name="Picture 2" descr="D:\My Work\Template\Icons\Social Media\LinkedIN.png">
            <a:hlinkClick r:id="rId4"/>
            <a:extLst>
              <a:ext uri="{FF2B5EF4-FFF2-40B4-BE49-F238E27FC236}">
                <a16:creationId xmlns:a16="http://schemas.microsoft.com/office/drawing/2014/main" id="{69B0AD73-FA6F-418A-94C3-EED4E25A5325}"/>
              </a:ext>
            </a:extLst>
          </p:cNvPr>
          <p:cNvPicPr>
            <a:picLocks noChangeAspect="1" noChangeArrowheads="1"/>
          </p:cNvPicPr>
          <p:nvPr userDrawn="1"/>
        </p:nvPicPr>
        <p:blipFill>
          <a:blip r:embed="rId5" cstate="print"/>
          <a:srcRect/>
          <a:stretch>
            <a:fillRect/>
          </a:stretch>
        </p:blipFill>
        <p:spPr bwMode="auto">
          <a:xfrm>
            <a:off x="420526" y="3962400"/>
            <a:ext cx="333195" cy="333195"/>
          </a:xfrm>
          <a:prstGeom prst="rect">
            <a:avLst/>
          </a:prstGeom>
          <a:noFill/>
        </p:spPr>
      </p:pic>
      <p:pic>
        <p:nvPicPr>
          <p:cNvPr id="12" name="Picture 5" descr="D:\My Work\Template\Icons\Social Media\Twitter.png">
            <a:hlinkClick r:id="rId6"/>
            <a:extLst>
              <a:ext uri="{FF2B5EF4-FFF2-40B4-BE49-F238E27FC236}">
                <a16:creationId xmlns:a16="http://schemas.microsoft.com/office/drawing/2014/main" id="{CD01C794-85B7-4ED7-A647-3BFD39BDA81E}"/>
              </a:ext>
            </a:extLst>
          </p:cNvPr>
          <p:cNvPicPr>
            <a:picLocks noChangeAspect="1" noChangeArrowheads="1"/>
          </p:cNvPicPr>
          <p:nvPr userDrawn="1"/>
        </p:nvPicPr>
        <p:blipFill>
          <a:blip r:embed="rId7" cstate="print"/>
          <a:srcRect/>
          <a:stretch>
            <a:fillRect/>
          </a:stretch>
        </p:blipFill>
        <p:spPr bwMode="auto">
          <a:xfrm>
            <a:off x="803902" y="3962400"/>
            <a:ext cx="333195" cy="333195"/>
          </a:xfrm>
          <a:prstGeom prst="rect">
            <a:avLst/>
          </a:prstGeom>
          <a:noFill/>
        </p:spPr>
      </p:pic>
      <p:pic>
        <p:nvPicPr>
          <p:cNvPr id="13" name="Picture 6" descr="D:\My Work\Template\Icons\Social Media\YouTube.png">
            <a:hlinkClick r:id="rId8"/>
            <a:extLst>
              <a:ext uri="{FF2B5EF4-FFF2-40B4-BE49-F238E27FC236}">
                <a16:creationId xmlns:a16="http://schemas.microsoft.com/office/drawing/2014/main" id="{721FA104-A027-4E51-8E5C-6108C26E223D}"/>
              </a:ext>
            </a:extLst>
          </p:cNvPr>
          <p:cNvPicPr>
            <a:picLocks noChangeAspect="1" noChangeArrowheads="1"/>
          </p:cNvPicPr>
          <p:nvPr userDrawn="1"/>
        </p:nvPicPr>
        <p:blipFill>
          <a:blip r:embed="rId9" cstate="print"/>
          <a:srcRect/>
          <a:stretch>
            <a:fillRect/>
          </a:stretch>
        </p:blipFill>
        <p:spPr bwMode="auto">
          <a:xfrm>
            <a:off x="1187278" y="3962400"/>
            <a:ext cx="333195" cy="333195"/>
          </a:xfrm>
          <a:prstGeom prst="rect">
            <a:avLst/>
          </a:prstGeom>
          <a:noFill/>
        </p:spPr>
      </p:pic>
      <p:sp>
        <p:nvSpPr>
          <p:cNvPr id="17" name="Rectangle 16">
            <a:extLst>
              <a:ext uri="{FF2B5EF4-FFF2-40B4-BE49-F238E27FC236}">
                <a16:creationId xmlns:a16="http://schemas.microsoft.com/office/drawing/2014/main" id="{7C9E7AB6-360B-4526-A05F-E716E577D207}"/>
              </a:ext>
            </a:extLst>
          </p:cNvPr>
          <p:cNvSpPr/>
          <p:nvPr userDrawn="1"/>
        </p:nvSpPr>
        <p:spPr>
          <a:xfrm>
            <a:off x="7155491" y="2852936"/>
            <a:ext cx="4628012"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Sogeti is a leading provider of technology and engineering services. Sogeti delivers solutions that enable digital transformation and offers cutting-edge expertise in Cloud, Cybersecurity, Digital Manufacturing, Digital Assurance &amp; Testing, and emerging technologies. Sogeti combines agility and speed of implementation with strong technology supplier partnerships, world class methodologies and its global delivery model, </a:t>
            </a:r>
            <a:r>
              <a:rPr lang="en-US" sz="900" kern="1200" dirty="0" err="1">
                <a:solidFill>
                  <a:schemeClr val="tx1"/>
                </a:solidFill>
                <a:effectLst/>
                <a:latin typeface="+mn-lt"/>
                <a:ea typeface="+mn-ea"/>
                <a:cs typeface="+mn-cs"/>
              </a:rPr>
              <a:t>Rightshore</a:t>
            </a:r>
            <a:r>
              <a:rPr lang="en-US" sz="900" kern="1200" dirty="0">
                <a:solidFill>
                  <a:schemeClr val="tx1"/>
                </a:solidFill>
                <a:effectLst/>
                <a:latin typeface="+mn-lt"/>
                <a:ea typeface="+mn-ea"/>
                <a:cs typeface="+mn-cs"/>
              </a:rPr>
              <a:t>®. Sogeti brings together more than 25,000 professionals in 15 countries, based in over 100 locations in Europe, USA and India. Sogeti is a wholly-owned subsidiary of Capgemini SE, listed on the Paris Stock Exchange. </a:t>
            </a:r>
            <a:endParaRPr lang="fr-FR"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78368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Tree>
    <p:extLst>
      <p:ext uri="{BB962C8B-B14F-4D97-AF65-F5344CB8AC3E}">
        <p14:creationId xmlns:p14="http://schemas.microsoft.com/office/powerpoint/2010/main" val="3756351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3963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07987" y="1423337"/>
            <a:ext cx="3584661"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0714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buClr>
                <a:schemeClr val="accent4"/>
              </a:buClr>
              <a:defRPr sz="1200">
                <a:solidFill>
                  <a:schemeClr val="tx1"/>
                </a:solidFill>
              </a:defRPr>
            </a:lvl3pPr>
            <a:lvl4pPr marL="509588" indent="-161925">
              <a:lnSpc>
                <a:spcPts val="1200"/>
              </a:lnSpc>
              <a:buClr>
                <a:schemeClr val="accent2"/>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089"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68966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ection Opener2">
    <p:bg>
      <p:bgPr>
        <a:solidFill>
          <a:schemeClr val="bg1"/>
        </a:solidFill>
        <a:effectLst/>
      </p:bgPr>
    </p:bg>
    <p:spTree>
      <p:nvGrpSpPr>
        <p:cNvPr id="1" name=""/>
        <p:cNvGrpSpPr/>
        <p:nvPr/>
      </p:nvGrpSpPr>
      <p:grpSpPr>
        <a:xfrm>
          <a:off x="0" y="0"/>
          <a:ext cx="0" cy="0"/>
          <a:chOff x="0" y="0"/>
          <a:chExt cx="0" cy="0"/>
        </a:xfrm>
      </p:grpSpPr>
      <p:sp>
        <p:nvSpPr>
          <p:cNvPr id="12" name="Freeform 11"/>
          <p:cNvSpPr/>
          <p:nvPr userDrawn="1"/>
        </p:nvSpPr>
        <p:spPr>
          <a:xfrm>
            <a:off x="5837769" y="2731746"/>
            <a:ext cx="6354232" cy="4126254"/>
          </a:xfrm>
          <a:custGeom>
            <a:avLst/>
            <a:gdLst>
              <a:gd name="connsiteX0" fmla="*/ 3218905 w 6354232"/>
              <a:gd name="connsiteY0" fmla="*/ 0 h 4126254"/>
              <a:gd name="connsiteX1" fmla="*/ 6338060 w 6354232"/>
              <a:gd name="connsiteY1" fmla="*/ 0 h 4126254"/>
              <a:gd name="connsiteX2" fmla="*/ 6354232 w 6354232"/>
              <a:gd name="connsiteY2" fmla="*/ 0 h 4126254"/>
              <a:gd name="connsiteX3" fmla="*/ 6354232 w 6354232"/>
              <a:gd name="connsiteY3" fmla="*/ 4126254 h 4126254"/>
              <a:gd name="connsiteX4" fmla="*/ 0 w 6354232"/>
              <a:gd name="connsiteY4" fmla="*/ 4126254 h 4126254"/>
              <a:gd name="connsiteX5" fmla="*/ 18928 w 6354232"/>
              <a:gd name="connsiteY5" fmla="*/ 4013385 h 4126254"/>
              <a:gd name="connsiteX6" fmla="*/ 273133 w 6354232"/>
              <a:gd name="connsiteY6" fmla="*/ 2497612 h 4126254"/>
              <a:gd name="connsiteX7" fmla="*/ 3218905 w 6354232"/>
              <a:gd name="connsiteY7" fmla="*/ 0 h 412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4232" h="4126254">
                <a:moveTo>
                  <a:pt x="3218905" y="0"/>
                </a:moveTo>
                <a:cubicBezTo>
                  <a:pt x="3218905" y="0"/>
                  <a:pt x="3218905" y="0"/>
                  <a:pt x="6338060" y="0"/>
                </a:cubicBezTo>
                <a:lnTo>
                  <a:pt x="6354232" y="0"/>
                </a:lnTo>
                <a:lnTo>
                  <a:pt x="6354232" y="4126254"/>
                </a:lnTo>
                <a:lnTo>
                  <a:pt x="0" y="4126254"/>
                </a:lnTo>
                <a:lnTo>
                  <a:pt x="18928" y="4013385"/>
                </a:lnTo>
                <a:cubicBezTo>
                  <a:pt x="86797" y="3608700"/>
                  <a:pt x="170327" y="3110626"/>
                  <a:pt x="273133" y="2497612"/>
                </a:cubicBezTo>
                <a:cubicBezTo>
                  <a:pt x="509655" y="1050498"/>
                  <a:pt x="1756770" y="0"/>
                  <a:pt x="3218905"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1443355"/>
            <a:ext cx="4751909" cy="1418714"/>
          </a:xfrm>
          <a:prstGeom prst="rect">
            <a:avLst/>
          </a:prstGeom>
        </p:spPr>
        <p:txBody>
          <a:bodyPr anchor="b">
            <a:normAutofit/>
          </a:bodyPr>
          <a:lstStyle>
            <a:lvl1pPr marL="0" indent="0" algn="l">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add section 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48400" y="838200"/>
            <a:ext cx="4147523" cy="5410200"/>
          </a:xfrm>
          <a:prstGeom prst="rect">
            <a:avLst/>
          </a:prstGeom>
        </p:spPr>
      </p:pic>
    </p:spTree>
    <p:extLst>
      <p:ext uri="{BB962C8B-B14F-4D97-AF65-F5344CB8AC3E}">
        <p14:creationId xmlns:p14="http://schemas.microsoft.com/office/powerpoint/2010/main" val="3023101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1">
    <p:spTree>
      <p:nvGrpSpPr>
        <p:cNvPr id="1" name=""/>
        <p:cNvGrpSpPr/>
        <p:nvPr/>
      </p:nvGrpSpPr>
      <p:grpSpPr>
        <a:xfrm>
          <a:off x="0" y="0"/>
          <a:ext cx="0" cy="0"/>
          <a:chOff x="0" y="0"/>
          <a:chExt cx="0" cy="0"/>
        </a:xfrm>
      </p:grpSpPr>
      <p:sp>
        <p:nvSpPr>
          <p:cNvPr id="17" name="Freeform 16"/>
          <p:cNvSpPr/>
          <p:nvPr userDrawn="1"/>
        </p:nvSpPr>
        <p:spPr>
          <a:xfrm>
            <a:off x="-22987" y="0"/>
            <a:ext cx="6223905" cy="6858000"/>
          </a:xfrm>
          <a:custGeom>
            <a:avLst/>
            <a:gdLst>
              <a:gd name="connsiteX0" fmla="*/ 0 w 6223905"/>
              <a:gd name="connsiteY0" fmla="*/ 0 h 6858000"/>
              <a:gd name="connsiteX1" fmla="*/ 4186882 w 6223905"/>
              <a:gd name="connsiteY1" fmla="*/ 0 h 6858000"/>
              <a:gd name="connsiteX2" fmla="*/ 4197034 w 6223905"/>
              <a:gd name="connsiteY2" fmla="*/ 22340 h 6858000"/>
              <a:gd name="connsiteX3" fmla="*/ 5904357 w 6223905"/>
              <a:gd name="connsiteY3" fmla="*/ 3779388 h 6858000"/>
              <a:gd name="connsiteX4" fmla="*/ 5873730 w 6223905"/>
              <a:gd name="connsiteY4" fmla="*/ 6784163 h 6858000"/>
              <a:gd name="connsiteX5" fmla="*/ 5834113 w 6223905"/>
              <a:gd name="connsiteY5" fmla="*/ 6858000 h 6858000"/>
              <a:gd name="connsiteX6" fmla="*/ 0 w 6223905"/>
              <a:gd name="connsiteY6" fmla="*/ 6858000 h 6858000"/>
              <a:gd name="connsiteX7" fmla="*/ 0 w 6223905"/>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905" h="6858000">
                <a:moveTo>
                  <a:pt x="0" y="0"/>
                </a:moveTo>
                <a:lnTo>
                  <a:pt x="4186882" y="0"/>
                </a:lnTo>
                <a:lnTo>
                  <a:pt x="4197034" y="22340"/>
                </a:lnTo>
                <a:cubicBezTo>
                  <a:pt x="5904357" y="3779388"/>
                  <a:pt x="5904357" y="3779388"/>
                  <a:pt x="5904357" y="3779388"/>
                </a:cubicBezTo>
                <a:cubicBezTo>
                  <a:pt x="6352858" y="4766336"/>
                  <a:pt x="6316954" y="5863968"/>
                  <a:pt x="5873730" y="6784163"/>
                </a:cubicBezTo>
                <a:lnTo>
                  <a:pt x="5834113"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31080" y="1290009"/>
            <a:ext cx="6513490" cy="4835513"/>
          </a:xfrm>
          <a:prstGeom prst="rect">
            <a:avLst/>
          </a:prstGeom>
        </p:spPr>
      </p:pic>
      <p:sp>
        <p:nvSpPr>
          <p:cNvPr id="20" name="Title 1"/>
          <p:cNvSpPr>
            <a:spLocks noGrp="1"/>
          </p:cNvSpPr>
          <p:nvPr>
            <p:ph type="ctrTitle" hasCustomPrompt="1"/>
          </p:nvPr>
        </p:nvSpPr>
        <p:spPr>
          <a:xfrm>
            <a:off x="407988" y="25146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34290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spTree>
    <p:extLst>
      <p:ext uri="{BB962C8B-B14F-4D97-AF65-F5344CB8AC3E}">
        <p14:creationId xmlns:p14="http://schemas.microsoft.com/office/powerpoint/2010/main" val="3664015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ver2">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
        <p:nvSpPr>
          <p:cNvPr id="1415" name="Freeform 15"/>
          <p:cNvSpPr>
            <a:spLocks/>
          </p:cNvSpPr>
          <p:nvPr userDrawn="1"/>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590" name="Picture 15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6547" y="244132"/>
            <a:ext cx="5712493" cy="7067728"/>
          </a:xfrm>
          <a:prstGeom prst="rect">
            <a:avLst/>
          </a:prstGeom>
        </p:spPr>
      </p:pic>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dirty="0"/>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spTree>
    <p:extLst>
      <p:ext uri="{BB962C8B-B14F-4D97-AF65-F5344CB8AC3E}">
        <p14:creationId xmlns:p14="http://schemas.microsoft.com/office/powerpoint/2010/main" val="893211572"/>
      </p:ext>
    </p:extLst>
  </p:cSld>
  <p:clrMapOvr>
    <a:masterClrMapping/>
  </p:clrMapOvr>
  <p:extLst>
    <p:ext uri="{DCECCB84-F9BA-43D5-87BE-67443E8EF086}">
      <p15:sldGuideLst xmlns:p15="http://schemas.microsoft.com/office/powerpoint/2012/main">
        <p15:guide id="1" pos="721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13" name="Freeform 12"/>
          <p:cNvSpPr/>
          <p:nvPr userDrawn="1"/>
        </p:nvSpPr>
        <p:spPr>
          <a:xfrm>
            <a:off x="0" y="0"/>
            <a:ext cx="6759210" cy="4518977"/>
          </a:xfrm>
          <a:custGeom>
            <a:avLst/>
            <a:gdLst>
              <a:gd name="connsiteX0" fmla="*/ 0 w 6759210"/>
              <a:gd name="connsiteY0" fmla="*/ 0 h 4518977"/>
              <a:gd name="connsiteX1" fmla="*/ 6759210 w 6759210"/>
              <a:gd name="connsiteY1" fmla="*/ 0 h 4518977"/>
              <a:gd name="connsiteX2" fmla="*/ 6756415 w 6759210"/>
              <a:gd name="connsiteY2" fmla="*/ 16666 h 4518977"/>
              <a:gd name="connsiteX3" fmla="*/ 6372387 w 6759210"/>
              <a:gd name="connsiteY3" fmla="*/ 2306550 h 4518977"/>
              <a:gd name="connsiteX4" fmla="*/ 3762973 w 6759210"/>
              <a:gd name="connsiteY4" fmla="*/ 4518977 h 4518977"/>
              <a:gd name="connsiteX5" fmla="*/ 339369 w 6759210"/>
              <a:gd name="connsiteY5" fmla="*/ 4518977 h 4518977"/>
              <a:gd name="connsiteX6" fmla="*/ 0 w 6759210"/>
              <a:gd name="connsiteY6" fmla="*/ 4518977 h 4518977"/>
              <a:gd name="connsiteX7" fmla="*/ 0 w 6759210"/>
              <a:gd name="connsiteY7" fmla="*/ 0 h 45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9210" h="4518977">
                <a:moveTo>
                  <a:pt x="0" y="0"/>
                </a:moveTo>
                <a:lnTo>
                  <a:pt x="6759210" y="0"/>
                </a:lnTo>
                <a:lnTo>
                  <a:pt x="6756415" y="16666"/>
                </a:lnTo>
                <a:cubicBezTo>
                  <a:pt x="6686854" y="431442"/>
                  <a:pt x="6569700" y="1130011"/>
                  <a:pt x="6372387" y="2306550"/>
                </a:cubicBezTo>
                <a:cubicBezTo>
                  <a:pt x="6162872" y="3588428"/>
                  <a:pt x="5058156" y="4518977"/>
                  <a:pt x="3762973" y="4518977"/>
                </a:cubicBezTo>
                <a:cubicBezTo>
                  <a:pt x="3762973" y="4518977"/>
                  <a:pt x="3762973" y="4518977"/>
                  <a:pt x="339369" y="4518977"/>
                </a:cubicBezTo>
                <a:lnTo>
                  <a:pt x="0" y="4518977"/>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p:cNvSpPr>
            <a:spLocks noGrp="1"/>
          </p:cNvSpPr>
          <p:nvPr>
            <p:ph type="ctrTitle" hasCustomPrompt="1"/>
          </p:nvPr>
        </p:nvSpPr>
        <p:spPr>
          <a:xfrm>
            <a:off x="407988" y="144374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dirty="0"/>
              <a:t>Title of Presentation</a:t>
            </a:r>
          </a:p>
        </p:txBody>
      </p:sp>
      <p:sp>
        <p:nvSpPr>
          <p:cNvPr id="17" name="Subtitle 2"/>
          <p:cNvSpPr>
            <a:spLocks noGrp="1"/>
          </p:cNvSpPr>
          <p:nvPr>
            <p:ph type="subTitle" idx="1" hasCustomPrompt="1"/>
          </p:nvPr>
        </p:nvSpPr>
        <p:spPr>
          <a:xfrm>
            <a:off x="407988" y="235814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131838" y="777924"/>
            <a:ext cx="5321672" cy="5770487"/>
          </a:xfrm>
          <a:prstGeom prst="rect">
            <a:avLst/>
          </a:prstGeom>
        </p:spPr>
      </p:pic>
    </p:spTree>
    <p:extLst>
      <p:ext uri="{BB962C8B-B14F-4D97-AF65-F5344CB8AC3E}">
        <p14:creationId xmlns:p14="http://schemas.microsoft.com/office/powerpoint/2010/main" val="3508571551"/>
      </p:ext>
    </p:extLst>
  </p:cSld>
  <p:clrMapOvr>
    <a:masterClrMapping/>
  </p:clrMapOvr>
  <p:extLst>
    <p:ext uri="{DCECCB84-F9BA-43D5-87BE-67443E8EF086}">
      <p15:sldGuideLst xmlns:p15="http://schemas.microsoft.com/office/powerpoint/2012/main">
        <p15:guide id="1" pos="7219">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a:t>Click to edit Master title style</a:t>
            </a:r>
            <a:endParaRPr lang="pt-PT" dirty="0"/>
          </a:p>
        </p:txBody>
      </p:sp>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grpSp>
        <p:nvGrpSpPr>
          <p:cNvPr id="3" name="Group 2"/>
          <p:cNvGrpSpPr/>
          <p:nvPr userDrawn="1"/>
        </p:nvGrpSpPr>
        <p:grpSpPr>
          <a:xfrm rot="5400000">
            <a:off x="11885731" y="885110"/>
            <a:ext cx="1723717" cy="344332"/>
            <a:chOff x="12496801" y="706628"/>
            <a:chExt cx="2975350" cy="594360"/>
          </a:xfrm>
        </p:grpSpPr>
        <p:sp>
          <p:nvSpPr>
            <p:cNvPr id="5" name="Rectangle 4"/>
            <p:cNvSpPr/>
            <p:nvPr userDrawn="1"/>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6" name="Rectangle 5"/>
            <p:cNvSpPr/>
            <p:nvPr userDrawn="1"/>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7" name="Rectangle 6"/>
            <p:cNvSpPr/>
            <p:nvPr userDrawn="1"/>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8" name="Rectangle 7"/>
            <p:cNvSpPr/>
            <p:nvPr userDrawn="1"/>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0" name="Rectangle 9"/>
            <p:cNvSpPr/>
            <p:nvPr userDrawn="1"/>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sp>
        <p:nvSpPr>
          <p:cNvPr id="26" name="Rectangle 25"/>
          <p:cNvSpPr/>
          <p:nvPr userDrawn="1"/>
        </p:nvSpPr>
        <p:spPr>
          <a:xfrm rot="16200000">
            <a:off x="11722550" y="4349305"/>
            <a:ext cx="1394613"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tx2"/>
                </a:solidFill>
              </a:rPr>
              <a:t>Infographic Palette</a:t>
            </a:r>
          </a:p>
        </p:txBody>
      </p:sp>
      <p:grpSp>
        <p:nvGrpSpPr>
          <p:cNvPr id="64" name="Group 63"/>
          <p:cNvGrpSpPr/>
          <p:nvPr userDrawn="1"/>
        </p:nvGrpSpPr>
        <p:grpSpPr>
          <a:xfrm>
            <a:off x="12575423" y="2015626"/>
            <a:ext cx="347472" cy="4821246"/>
            <a:chOff x="12575423" y="2604463"/>
            <a:chExt cx="347472" cy="4821246"/>
          </a:xfrm>
        </p:grpSpPr>
        <p:sp>
          <p:nvSpPr>
            <p:cNvPr id="11" name="Rectangle 10"/>
            <p:cNvSpPr/>
            <p:nvPr userDrawn="1"/>
          </p:nvSpPr>
          <p:spPr>
            <a:xfrm>
              <a:off x="12575423" y="2604463"/>
              <a:ext cx="347472" cy="347472"/>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dirty="0"/>
            </a:p>
          </p:txBody>
        </p:sp>
        <p:sp>
          <p:nvSpPr>
            <p:cNvPr id="12" name="Rectangle 11"/>
            <p:cNvSpPr/>
            <p:nvPr userDrawn="1"/>
          </p:nvSpPr>
          <p:spPr>
            <a:xfrm>
              <a:off x="12575423" y="2951375"/>
              <a:ext cx="347472" cy="347472"/>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dirty="0"/>
            </a:p>
          </p:txBody>
        </p:sp>
        <p:sp>
          <p:nvSpPr>
            <p:cNvPr id="15" name="Rectangle 14"/>
            <p:cNvSpPr/>
            <p:nvPr userDrawn="1"/>
          </p:nvSpPr>
          <p:spPr>
            <a:xfrm>
              <a:off x="12575423" y="4334164"/>
              <a:ext cx="347472" cy="347472"/>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6" name="Rectangle 15"/>
            <p:cNvSpPr/>
            <p:nvPr userDrawn="1"/>
          </p:nvSpPr>
          <p:spPr>
            <a:xfrm>
              <a:off x="12575423" y="5710816"/>
              <a:ext cx="347472" cy="347472"/>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8" name="Rectangle 17"/>
            <p:cNvSpPr/>
            <p:nvPr userDrawn="1"/>
          </p:nvSpPr>
          <p:spPr>
            <a:xfrm>
              <a:off x="12575423" y="6048324"/>
              <a:ext cx="347472" cy="347472"/>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9" name="Rectangle 18"/>
            <p:cNvSpPr/>
            <p:nvPr userDrawn="1"/>
          </p:nvSpPr>
          <p:spPr>
            <a:xfrm>
              <a:off x="12575423" y="7078237"/>
              <a:ext cx="347472" cy="347472"/>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0" name="Rectangle 19"/>
            <p:cNvSpPr/>
            <p:nvPr userDrawn="1"/>
          </p:nvSpPr>
          <p:spPr>
            <a:xfrm>
              <a:off x="12575423" y="6735214"/>
              <a:ext cx="347472" cy="347472"/>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1" name="Rectangle 20"/>
            <p:cNvSpPr/>
            <p:nvPr userDrawn="1"/>
          </p:nvSpPr>
          <p:spPr>
            <a:xfrm>
              <a:off x="12575423" y="6391347"/>
              <a:ext cx="347472" cy="347472"/>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2" name="Rectangle 21"/>
            <p:cNvSpPr/>
            <p:nvPr userDrawn="1"/>
          </p:nvSpPr>
          <p:spPr>
            <a:xfrm>
              <a:off x="12575423" y="4679467"/>
              <a:ext cx="347472" cy="347472"/>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3" name="Rectangle 22"/>
            <p:cNvSpPr/>
            <p:nvPr userDrawn="1"/>
          </p:nvSpPr>
          <p:spPr>
            <a:xfrm>
              <a:off x="12575423" y="5022490"/>
              <a:ext cx="347472" cy="347472"/>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4" name="Rectangle 23"/>
            <p:cNvSpPr/>
            <p:nvPr userDrawn="1"/>
          </p:nvSpPr>
          <p:spPr>
            <a:xfrm>
              <a:off x="12575423" y="5367793"/>
              <a:ext cx="347472" cy="347472"/>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4" name="Rectangle 13"/>
            <p:cNvSpPr/>
            <p:nvPr userDrawn="1"/>
          </p:nvSpPr>
          <p:spPr>
            <a:xfrm>
              <a:off x="12575423" y="3298847"/>
              <a:ext cx="347472" cy="347472"/>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7" name="Rectangle 16"/>
            <p:cNvSpPr/>
            <p:nvPr userDrawn="1"/>
          </p:nvSpPr>
          <p:spPr>
            <a:xfrm>
              <a:off x="12575423" y="3644150"/>
              <a:ext cx="347472" cy="347472"/>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8" name="Rectangle 27"/>
            <p:cNvSpPr/>
            <p:nvPr userDrawn="1"/>
          </p:nvSpPr>
          <p:spPr>
            <a:xfrm>
              <a:off x="12575423" y="3987173"/>
              <a:ext cx="347472" cy="347472"/>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sp>
        <p:nvSpPr>
          <p:cNvPr id="60" name="Rectangle 59"/>
          <p:cNvSpPr/>
          <p:nvPr userDrawn="1"/>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7" name="Retângulo 43">
            <a:extLst>
              <a:ext uri="{FF2B5EF4-FFF2-40B4-BE49-F238E27FC236}">
                <a16:creationId xmlns:a16="http://schemas.microsoft.com/office/drawing/2014/main" id="{1FCECE0D-597B-4F85-B096-E094159894EB}"/>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2" name="Retângulo 43">
            <a:extLst>
              <a:ext uri="{FF2B5EF4-FFF2-40B4-BE49-F238E27FC236}">
                <a16:creationId xmlns:a16="http://schemas.microsoft.com/office/drawing/2014/main" id="{D2BD3233-55BA-4E31-8DE7-BEF1438AB184}"/>
              </a:ext>
            </a:extLst>
          </p:cNvPr>
          <p:cNvSpPr/>
          <p:nvPr userDrawn="1"/>
        </p:nvSpPr>
        <p:spPr>
          <a:xfrm>
            <a:off x="9750926" y="6555758"/>
            <a:ext cx="2591986" cy="219456"/>
          </a:xfrm>
          <a:prstGeom prst="rect">
            <a:avLst/>
          </a:prstGeom>
        </p:spPr>
        <p:txBody>
          <a:bodyPr wrap="none" lIns="0" tIns="0" rIns="0" bIns="0" anchor="ctr">
            <a:noAutofit/>
          </a:bodyPr>
          <a:lstStyle/>
          <a:p>
            <a:pPr>
              <a:lnSpc>
                <a:spcPct val="100000"/>
              </a:lnSpc>
            </a:pPr>
            <a:r>
              <a:rPr lang="en-US" sz="800" dirty="0">
                <a:solidFill>
                  <a:schemeClr val="bg2">
                    <a:lumMod val="50000"/>
                  </a:schemeClr>
                </a:solidFill>
                <a:cs typeface="Arial" panose="020B0604020202020204" pitchFamily="34" charset="0"/>
              </a:rPr>
              <a:t>© 2018 </a:t>
            </a:r>
            <a:r>
              <a:rPr lang="en-US" sz="800" dirty="0" err="1">
                <a:solidFill>
                  <a:schemeClr val="bg2">
                    <a:lumMod val="50000"/>
                  </a:schemeClr>
                </a:solidFill>
                <a:cs typeface="Arial" panose="020B0604020202020204" pitchFamily="34" charset="0"/>
              </a:rPr>
              <a:t>Sogeti</a:t>
            </a:r>
            <a:r>
              <a:rPr lang="en-US" sz="800" dirty="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672" r:id="rId1"/>
    <p:sldLayoutId id="2147483734" r:id="rId2"/>
    <p:sldLayoutId id="2147483735" r:id="rId3"/>
    <p:sldLayoutId id="2147483739" r:id="rId4"/>
    <p:sldLayoutId id="2147483851" r:id="rId5"/>
    <p:sldLayoutId id="2147483852" r:id="rId6"/>
  </p:sldLayoutIdLst>
  <p:hf sldNum="0" hdr="0" ftr="0"/>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822" r:id="rId1"/>
    <p:sldLayoutId id="2147483840" r:id="rId2"/>
    <p:sldLayoutId id="2147483813" r:id="rId3"/>
    <p:sldLayoutId id="2147483816" r:id="rId4"/>
    <p:sldLayoutId id="2147483821" r:id="rId5"/>
  </p:sldLayoutIdLst>
  <p:hf sldNum="0" hdr="0" ftr="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853" r:id="rId3"/>
  </p:sldLayoutIdLst>
  <p:hf sldNum="0" hdr="0" ftr="0"/>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0769526"/>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time_continue=4&amp;v=k0Q_sGLSx6o&amp;feature=emb_title" TargetMode="External"/><Relationship Id="rId2" Type="http://schemas.openxmlformats.org/officeDocument/2006/relationships/hyperlink" Target="https://www.youtube.com/watch?time_continue=158&amp;v=9Dl8HsGk4tI&amp;feature=emb_title" TargetMode="Externa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p:txBody>
          <a:bodyPr/>
          <a:lstStyle/>
          <a:p>
            <a:r>
              <a:rPr lang="en-US" dirty="0"/>
              <a:t>SSW Device management</a:t>
            </a:r>
          </a:p>
        </p:txBody>
      </p:sp>
      <p:sp>
        <p:nvSpPr>
          <p:cNvPr id="14" name="Subtitle 4"/>
          <p:cNvSpPr>
            <a:spLocks noGrp="1"/>
          </p:cNvSpPr>
          <p:nvPr>
            <p:ph type="subTitle" idx="1"/>
          </p:nvPr>
        </p:nvSpPr>
        <p:spPr/>
        <p:txBody>
          <a:bodyPr/>
          <a:lstStyle/>
          <a:p>
            <a:pPr lvl="0"/>
            <a:r>
              <a:rPr lang="en-US" dirty="0"/>
              <a:t>Design guide</a:t>
            </a:r>
          </a:p>
        </p:txBody>
      </p:sp>
    </p:spTree>
    <p:extLst>
      <p:ext uri="{BB962C8B-B14F-4D97-AF65-F5344CB8AC3E}">
        <p14:creationId xmlns:p14="http://schemas.microsoft.com/office/powerpoint/2010/main" val="3551516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A56DC5-F78C-4DDE-BE36-E82CB6FFEBE5}"/>
              </a:ext>
            </a:extLst>
          </p:cNvPr>
          <p:cNvSpPr>
            <a:spLocks noGrp="1"/>
          </p:cNvSpPr>
          <p:nvPr>
            <p:ph type="title"/>
          </p:nvPr>
        </p:nvSpPr>
        <p:spPr/>
        <p:txBody>
          <a:bodyPr/>
          <a:lstStyle/>
          <a:p>
            <a:r>
              <a:rPr lang="nl-NL" dirty="0"/>
              <a:t>Autopilot Process</a:t>
            </a:r>
          </a:p>
        </p:txBody>
      </p:sp>
      <p:pic>
        <p:nvPicPr>
          <p:cNvPr id="7" name="Picture 6">
            <a:extLst>
              <a:ext uri="{FF2B5EF4-FFF2-40B4-BE49-F238E27FC236}">
                <a16:creationId xmlns:a16="http://schemas.microsoft.com/office/drawing/2014/main" id="{F9D30238-F29F-482B-88A7-8A4C5F3C3176}"/>
              </a:ext>
            </a:extLst>
          </p:cNvPr>
          <p:cNvPicPr>
            <a:picLocks noChangeAspect="1"/>
          </p:cNvPicPr>
          <p:nvPr/>
        </p:nvPicPr>
        <p:blipFill>
          <a:blip r:embed="rId2"/>
          <a:stretch>
            <a:fillRect/>
          </a:stretch>
        </p:blipFill>
        <p:spPr>
          <a:xfrm>
            <a:off x="342000" y="1028700"/>
            <a:ext cx="11436183" cy="5064596"/>
          </a:xfrm>
          <a:prstGeom prst="rect">
            <a:avLst/>
          </a:prstGeom>
        </p:spPr>
      </p:pic>
    </p:spTree>
    <p:extLst>
      <p:ext uri="{BB962C8B-B14F-4D97-AF65-F5344CB8AC3E}">
        <p14:creationId xmlns:p14="http://schemas.microsoft.com/office/powerpoint/2010/main" val="318795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EFE9E7-10EB-4F0D-BA1E-0D1AA6F17508}"/>
              </a:ext>
            </a:extLst>
          </p:cNvPr>
          <p:cNvSpPr>
            <a:spLocks noGrp="1"/>
          </p:cNvSpPr>
          <p:nvPr>
            <p:ph type="title"/>
          </p:nvPr>
        </p:nvSpPr>
        <p:spPr/>
        <p:txBody>
          <a:bodyPr/>
          <a:lstStyle/>
          <a:p>
            <a:r>
              <a:rPr lang="nl-NL" dirty="0"/>
              <a:t>Autopilot device registration</a:t>
            </a:r>
          </a:p>
        </p:txBody>
      </p:sp>
      <p:sp>
        <p:nvSpPr>
          <p:cNvPr id="7" name="Text Placeholder 6">
            <a:extLst>
              <a:ext uri="{FF2B5EF4-FFF2-40B4-BE49-F238E27FC236}">
                <a16:creationId xmlns:a16="http://schemas.microsoft.com/office/drawing/2014/main" id="{4D6832A0-850C-4EC7-A094-86B7E65CA5B7}"/>
              </a:ext>
            </a:extLst>
          </p:cNvPr>
          <p:cNvSpPr>
            <a:spLocks noGrp="1"/>
          </p:cNvSpPr>
          <p:nvPr>
            <p:ph type="body" sz="quarter" idx="10"/>
          </p:nvPr>
        </p:nvSpPr>
        <p:spPr/>
        <p:txBody>
          <a:bodyPr/>
          <a:lstStyle/>
          <a:p>
            <a:pPr marL="350520" indent="-350520"/>
            <a:r>
              <a:rPr lang="nl-NL" sz="2400" b="1" dirty="0">
                <a:solidFill>
                  <a:srgbClr val="88D5ED"/>
                </a:solidFill>
              </a:rPr>
              <a:t>Devices must be pre-registered before onboarding</a:t>
            </a:r>
            <a:endParaRPr lang="en-US" sz="2400" b="1" dirty="0">
              <a:solidFill>
                <a:srgbClr val="88D5ED"/>
              </a:solidFill>
            </a:endParaRPr>
          </a:p>
          <a:p>
            <a:pPr marL="1010285" lvl="2" indent="-349885">
              <a:buFont typeface="Wingdings" panose="05000000000000000000" pitchFamily="2" charset="2"/>
              <a:buChar char="§"/>
            </a:pPr>
            <a:r>
              <a:rPr lang="nl-NL" sz="2000" dirty="0"/>
              <a:t>For new devices, this can be arranged by and through the vendor</a:t>
            </a:r>
          </a:p>
          <a:p>
            <a:pPr marL="1010285" lvl="2" indent="-349885">
              <a:buFont typeface="Wingdings" panose="05000000000000000000" pitchFamily="2" charset="2"/>
              <a:buChar char="§"/>
            </a:pPr>
            <a:r>
              <a:rPr lang="nl-NL" sz="2000" dirty="0"/>
              <a:t>For other devices, already in use by the customer or not supported by vendor, the device must be registered at the Autopilot service using the device-id. The device-id’s are gathered (harvested) from the devices using a PowerShell script and then uploaded to the Autopilot service. </a:t>
            </a:r>
          </a:p>
          <a:p>
            <a:pPr marL="1010285" lvl="2" indent="-349885">
              <a:buFont typeface="Wingdings" panose="05000000000000000000" pitchFamily="2" charset="2"/>
              <a:buChar char="§"/>
            </a:pPr>
            <a:endParaRPr lang="nl-NL" sz="1800" b="1" dirty="0">
              <a:solidFill>
                <a:srgbClr val="88D5ED"/>
              </a:solidFill>
            </a:endParaRPr>
          </a:p>
          <a:p>
            <a:r>
              <a:rPr lang="nl-NL" sz="2400" b="1" dirty="0">
                <a:solidFill>
                  <a:srgbClr val="88D5ED"/>
                </a:solidFill>
              </a:rPr>
              <a:t>A Device profile is configured in Intune (or Windows Store for Business)</a:t>
            </a:r>
          </a:p>
          <a:p>
            <a:pPr marL="1010285" lvl="2" indent="-349885">
              <a:buFont typeface="Wingdings" panose="05000000000000000000" pitchFamily="2" charset="2"/>
              <a:buChar char="§"/>
            </a:pPr>
            <a:r>
              <a:rPr lang="nl-NL" sz="2000" dirty="0"/>
              <a:t>Experience for users (skip EULA for instance)</a:t>
            </a:r>
          </a:p>
          <a:p>
            <a:pPr marL="1010285" lvl="2" indent="-349885">
              <a:buFont typeface="Wingdings" panose="05000000000000000000" pitchFamily="2" charset="2"/>
              <a:buChar char="§"/>
            </a:pPr>
            <a:r>
              <a:rPr lang="nl-NL" sz="2000" dirty="0"/>
              <a:t>Add users as Local Administrators or as Standard User (SSW default)</a:t>
            </a:r>
          </a:p>
          <a:p>
            <a:pPr marL="1010285" lvl="2" indent="-349885">
              <a:buFont typeface="Wingdings" panose="05000000000000000000" pitchFamily="2" charset="2"/>
              <a:buChar char="§"/>
            </a:pPr>
            <a:r>
              <a:rPr lang="nl-NL" sz="2000" dirty="0"/>
              <a:t>White glove deployment</a:t>
            </a:r>
          </a:p>
          <a:p>
            <a:endParaRPr lang="nl-NL" dirty="0"/>
          </a:p>
        </p:txBody>
      </p:sp>
    </p:spTree>
    <p:extLst>
      <p:ext uri="{BB962C8B-B14F-4D97-AF65-F5344CB8AC3E}">
        <p14:creationId xmlns:p14="http://schemas.microsoft.com/office/powerpoint/2010/main" val="3199141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620573-9378-44D3-B94D-9FBC449F3865}"/>
              </a:ext>
            </a:extLst>
          </p:cNvPr>
          <p:cNvSpPr>
            <a:spLocks noGrp="1"/>
          </p:cNvSpPr>
          <p:nvPr>
            <p:ph type="title"/>
          </p:nvPr>
        </p:nvSpPr>
        <p:spPr/>
        <p:txBody>
          <a:bodyPr/>
          <a:lstStyle/>
          <a:p>
            <a:r>
              <a:rPr lang="nl-NL" dirty="0"/>
              <a:t>Autopilot for existing devices</a:t>
            </a:r>
          </a:p>
        </p:txBody>
      </p:sp>
      <p:sp>
        <p:nvSpPr>
          <p:cNvPr id="8" name="Text Placeholder 7">
            <a:extLst>
              <a:ext uri="{FF2B5EF4-FFF2-40B4-BE49-F238E27FC236}">
                <a16:creationId xmlns:a16="http://schemas.microsoft.com/office/drawing/2014/main" id="{AE5C9EC3-B254-4702-8FC0-2E8D4B4D17D1}"/>
              </a:ext>
            </a:extLst>
          </p:cNvPr>
          <p:cNvSpPr>
            <a:spLocks noGrp="1"/>
          </p:cNvSpPr>
          <p:nvPr>
            <p:ph type="body" sz="quarter" idx="10"/>
          </p:nvPr>
        </p:nvSpPr>
        <p:spPr/>
        <p:txBody>
          <a:bodyPr/>
          <a:lstStyle/>
          <a:p>
            <a:r>
              <a:rPr lang="nl-NL" sz="2400" dirty="0"/>
              <a:t>Only suitable for existing devices when already equiped with Windows 10</a:t>
            </a:r>
          </a:p>
          <a:p>
            <a:r>
              <a:rPr lang="nl-NL" sz="2400" dirty="0"/>
              <a:t>During the process, a reinstallation of Windows 10 is initiated using the built-in reset service</a:t>
            </a:r>
          </a:p>
          <a:p>
            <a:endParaRPr lang="nl-NL" sz="2400" dirty="0"/>
          </a:p>
          <a:p>
            <a:r>
              <a:rPr lang="nl-NL" sz="2400" dirty="0"/>
              <a:t>As an alternative, Windows 10 can be deployed to existing devices using an image and MDT (see IT driven deployment). From here, there are 2 options:</a:t>
            </a:r>
          </a:p>
          <a:p>
            <a:pPr marL="342900" indent="-342900">
              <a:buFont typeface="Arial" panose="020B0604020202020204" pitchFamily="34" charset="0"/>
              <a:buChar char="•"/>
            </a:pPr>
            <a:r>
              <a:rPr lang="nl-NL" sz="2400" dirty="0"/>
              <a:t>Automatic deployment stops at the OOBE phase. The device-id must be harvested during this deployment step. When the device is re-started, the Autopilot onboarding process is initiated. The deployment is more complex but does not require a provisioning package for AAD join with a bulk token that expires every month.</a:t>
            </a:r>
          </a:p>
          <a:p>
            <a:pPr marL="342900" indent="-342900">
              <a:buFont typeface="Arial" panose="020B0604020202020204" pitchFamily="34" charset="0"/>
              <a:buChar char="•"/>
            </a:pPr>
            <a:r>
              <a:rPr lang="nl-NL" sz="2400" dirty="0"/>
              <a:t>The Autopilot profile is injected during OS deployment, the profile is picked up during the OOBE phase</a:t>
            </a:r>
          </a:p>
          <a:p>
            <a:endParaRPr lang="nl-NL" dirty="0"/>
          </a:p>
        </p:txBody>
      </p:sp>
    </p:spTree>
    <p:extLst>
      <p:ext uri="{BB962C8B-B14F-4D97-AF65-F5344CB8AC3E}">
        <p14:creationId xmlns:p14="http://schemas.microsoft.com/office/powerpoint/2010/main" val="1046439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A753CB4-8172-4F68-B9A5-F3803F8A6433}"/>
              </a:ext>
            </a:extLst>
          </p:cNvPr>
          <p:cNvSpPr>
            <a:spLocks noGrp="1"/>
          </p:cNvSpPr>
          <p:nvPr>
            <p:ph type="title"/>
          </p:nvPr>
        </p:nvSpPr>
        <p:spPr/>
        <p:txBody>
          <a:bodyPr/>
          <a:lstStyle/>
          <a:p>
            <a:r>
              <a:rPr lang="nl-NL" dirty="0"/>
              <a:t>IT Driven deployment with Imaging and MDT</a:t>
            </a:r>
          </a:p>
        </p:txBody>
      </p:sp>
      <p:sp>
        <p:nvSpPr>
          <p:cNvPr id="8" name="Text Placeholder 7">
            <a:extLst>
              <a:ext uri="{FF2B5EF4-FFF2-40B4-BE49-F238E27FC236}">
                <a16:creationId xmlns:a16="http://schemas.microsoft.com/office/drawing/2014/main" id="{46A3BA59-85EB-438A-BA52-4514A7D9425C}"/>
              </a:ext>
            </a:extLst>
          </p:cNvPr>
          <p:cNvSpPr>
            <a:spLocks noGrp="1"/>
          </p:cNvSpPr>
          <p:nvPr>
            <p:ph type="body" sz="quarter" idx="10"/>
          </p:nvPr>
        </p:nvSpPr>
        <p:spPr/>
        <p:txBody>
          <a:bodyPr/>
          <a:lstStyle/>
          <a:p>
            <a:r>
              <a:rPr lang="nl-NL" sz="2400" b="1" dirty="0">
                <a:solidFill>
                  <a:srgbClr val="88D5ED"/>
                </a:solidFill>
              </a:rPr>
              <a:t>Modern imaging process</a:t>
            </a:r>
          </a:p>
          <a:p>
            <a:pPr lvl="1"/>
            <a:r>
              <a:rPr lang="nl-NL" sz="1800" dirty="0"/>
              <a:t>Thin image deployment</a:t>
            </a:r>
          </a:p>
          <a:p>
            <a:pPr lvl="1"/>
            <a:r>
              <a:rPr lang="nl-NL" sz="1800" dirty="0"/>
              <a:t>Scripted imaging with dism and/or built with ‘Windows Image Builder’ – SSW Custom tool for image creation &amp; Management</a:t>
            </a:r>
          </a:p>
          <a:p>
            <a:pPr lvl="1"/>
            <a:r>
              <a:rPr lang="nl-NL" sz="1800" dirty="0"/>
              <a:t>Applications are installed and config is applied during deployment and/or via Intune</a:t>
            </a:r>
          </a:p>
          <a:p>
            <a:pPr lvl="1"/>
            <a:r>
              <a:rPr lang="nl-NL" sz="1800" dirty="0"/>
              <a:t>Device is joined to AAD and enrolled in Intune during deployment</a:t>
            </a:r>
          </a:p>
          <a:p>
            <a:pPr lvl="1"/>
            <a:endParaRPr lang="nl-NL" dirty="0"/>
          </a:p>
          <a:p>
            <a:r>
              <a:rPr lang="nl-NL" sz="2400" b="1" dirty="0">
                <a:solidFill>
                  <a:srgbClr val="88D5ED"/>
                </a:solidFill>
              </a:rPr>
              <a:t>Image is deployed with MDT</a:t>
            </a:r>
          </a:p>
          <a:p>
            <a:pPr lvl="1"/>
            <a:r>
              <a:rPr lang="nl-NL" sz="1800" dirty="0"/>
              <a:t>May require additional deployment infra on prem (WDS/PXE)</a:t>
            </a:r>
          </a:p>
          <a:p>
            <a:pPr lvl="1"/>
            <a:r>
              <a:rPr lang="nl-NL" sz="1800" dirty="0"/>
              <a:t>Deploy with USB drives: no infra required (except for a standalone machine with the MDT console and deployment share)</a:t>
            </a:r>
          </a:p>
          <a:p>
            <a:endParaRPr lang="nl-NL" dirty="0"/>
          </a:p>
        </p:txBody>
      </p:sp>
    </p:spTree>
    <p:extLst>
      <p:ext uri="{BB962C8B-B14F-4D97-AF65-F5344CB8AC3E}">
        <p14:creationId xmlns:p14="http://schemas.microsoft.com/office/powerpoint/2010/main" val="3333153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54C6CB-E058-472B-AC8C-202969376778}"/>
              </a:ext>
            </a:extLst>
          </p:cNvPr>
          <p:cNvSpPr>
            <a:spLocks noGrp="1"/>
          </p:cNvSpPr>
          <p:nvPr>
            <p:ph type="title"/>
          </p:nvPr>
        </p:nvSpPr>
        <p:spPr/>
        <p:txBody>
          <a:bodyPr/>
          <a:lstStyle/>
          <a:p>
            <a:r>
              <a:rPr lang="nl-NL" dirty="0"/>
              <a:t>Deployment guide: User vs IT driven</a:t>
            </a:r>
          </a:p>
        </p:txBody>
      </p:sp>
      <p:sp>
        <p:nvSpPr>
          <p:cNvPr id="8" name="Text Placeholder 7">
            <a:extLst>
              <a:ext uri="{FF2B5EF4-FFF2-40B4-BE49-F238E27FC236}">
                <a16:creationId xmlns:a16="http://schemas.microsoft.com/office/drawing/2014/main" id="{C4CA7A64-8AE1-4563-A843-25D27D88B27D}"/>
              </a:ext>
            </a:extLst>
          </p:cNvPr>
          <p:cNvSpPr>
            <a:spLocks noGrp="1"/>
          </p:cNvSpPr>
          <p:nvPr>
            <p:ph type="body" sz="quarter" idx="10"/>
          </p:nvPr>
        </p:nvSpPr>
        <p:spPr/>
        <p:txBody>
          <a:bodyPr/>
          <a:lstStyle/>
          <a:p>
            <a:pPr marL="956"/>
            <a:r>
              <a:rPr lang="nl-NL" sz="2400" b="1" dirty="0">
                <a:solidFill>
                  <a:srgbClr val="88D5ED"/>
                </a:solidFill>
              </a:rPr>
              <a:t>User Driven deployment scenario when:</a:t>
            </a:r>
            <a:endParaRPr lang="nl-NL" b="1" dirty="0">
              <a:solidFill>
                <a:srgbClr val="88D5ED"/>
              </a:solidFill>
            </a:endParaRPr>
          </a:p>
          <a:p>
            <a:pPr lvl="1"/>
            <a:r>
              <a:rPr lang="nl-NL" sz="1800" dirty="0"/>
              <a:t>Customer is using new devices to onboard in SSW or existing devices can be registered for Autopilot</a:t>
            </a:r>
          </a:p>
          <a:p>
            <a:pPr lvl="1"/>
            <a:r>
              <a:rPr lang="nl-NL" sz="1800" dirty="0"/>
              <a:t>Users can be in control of their ‘personal’ (but still company owned) device</a:t>
            </a:r>
          </a:p>
          <a:p>
            <a:endParaRPr lang="nl-NL" dirty="0">
              <a:solidFill>
                <a:srgbClr val="FF0000"/>
              </a:solidFill>
            </a:endParaRPr>
          </a:p>
          <a:p>
            <a:r>
              <a:rPr lang="nl-NL" sz="2400" b="1" dirty="0">
                <a:solidFill>
                  <a:srgbClr val="88D5ED"/>
                </a:solidFill>
              </a:rPr>
              <a:t>IT Driven deployment scenario when:</a:t>
            </a:r>
          </a:p>
          <a:p>
            <a:pPr lvl="1"/>
            <a:r>
              <a:rPr lang="nl-NL" sz="1800" dirty="0"/>
              <a:t>Devices must be redeployed, for example when existing devices are transformed to SSW managed devices and/or do not have Windows 10 yet</a:t>
            </a:r>
          </a:p>
          <a:p>
            <a:pPr lvl="1"/>
            <a:r>
              <a:rPr lang="nl-NL" sz="1800" dirty="0"/>
              <a:t>Customer requires the use of a custom image</a:t>
            </a:r>
          </a:p>
          <a:p>
            <a:pPr lvl="1"/>
            <a:r>
              <a:rPr lang="nl-NL" sz="1800" dirty="0"/>
              <a:t>Standard device has or needs a rich set of applications</a:t>
            </a:r>
          </a:p>
          <a:p>
            <a:endParaRPr lang="nl-NL" dirty="0"/>
          </a:p>
          <a:p>
            <a:r>
              <a:rPr lang="nl-NL" sz="2800" dirty="0">
                <a:solidFill>
                  <a:srgbClr val="FF6327"/>
                </a:solidFill>
              </a:rPr>
              <a:t>User driven deployment is the preferred method</a:t>
            </a:r>
          </a:p>
        </p:txBody>
      </p:sp>
    </p:spTree>
    <p:extLst>
      <p:ext uri="{BB962C8B-B14F-4D97-AF65-F5344CB8AC3E}">
        <p14:creationId xmlns:p14="http://schemas.microsoft.com/office/powerpoint/2010/main" val="1464280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76CD33B-A5DD-4E58-AA15-A90A4206A8DB}"/>
              </a:ext>
            </a:extLst>
          </p:cNvPr>
          <p:cNvSpPr>
            <a:spLocks noGrp="1"/>
          </p:cNvSpPr>
          <p:nvPr>
            <p:ph type="title"/>
          </p:nvPr>
        </p:nvSpPr>
        <p:spPr/>
        <p:txBody>
          <a:bodyPr/>
          <a:lstStyle/>
          <a:p>
            <a:r>
              <a:rPr lang="nl-NL" dirty="0"/>
              <a:t>Alternative 1: Provisioning packages</a:t>
            </a:r>
          </a:p>
        </p:txBody>
      </p:sp>
      <p:pic>
        <p:nvPicPr>
          <p:cNvPr id="28" name="Picture 27">
            <a:extLst>
              <a:ext uri="{FF2B5EF4-FFF2-40B4-BE49-F238E27FC236}">
                <a16:creationId xmlns:a16="http://schemas.microsoft.com/office/drawing/2014/main" id="{BA6348FE-671A-4972-9F03-9254C36C443F}"/>
              </a:ext>
            </a:extLst>
          </p:cNvPr>
          <p:cNvPicPr>
            <a:picLocks noChangeAspect="1"/>
          </p:cNvPicPr>
          <p:nvPr/>
        </p:nvPicPr>
        <p:blipFill>
          <a:blip r:embed="rId2"/>
          <a:stretch>
            <a:fillRect/>
          </a:stretch>
        </p:blipFill>
        <p:spPr>
          <a:xfrm>
            <a:off x="659305" y="1628800"/>
            <a:ext cx="10873391" cy="3816424"/>
          </a:xfrm>
          <a:prstGeom prst="rect">
            <a:avLst/>
          </a:prstGeom>
        </p:spPr>
      </p:pic>
    </p:spTree>
    <p:extLst>
      <p:ext uri="{BB962C8B-B14F-4D97-AF65-F5344CB8AC3E}">
        <p14:creationId xmlns:p14="http://schemas.microsoft.com/office/powerpoint/2010/main" val="1510534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9A88C7-BE02-451D-8C08-86D3C8E8919C}"/>
              </a:ext>
            </a:extLst>
          </p:cNvPr>
          <p:cNvSpPr>
            <a:spLocks noGrp="1"/>
          </p:cNvSpPr>
          <p:nvPr>
            <p:ph type="title"/>
          </p:nvPr>
        </p:nvSpPr>
        <p:spPr/>
        <p:txBody>
          <a:bodyPr/>
          <a:lstStyle/>
          <a:p>
            <a:r>
              <a:rPr lang="nl-NL" dirty="0"/>
              <a:t>Alternative 1: Provisioning packages</a:t>
            </a:r>
          </a:p>
        </p:txBody>
      </p:sp>
      <p:sp>
        <p:nvSpPr>
          <p:cNvPr id="8" name="Text Placeholder 7">
            <a:extLst>
              <a:ext uri="{FF2B5EF4-FFF2-40B4-BE49-F238E27FC236}">
                <a16:creationId xmlns:a16="http://schemas.microsoft.com/office/drawing/2014/main" id="{72A1D661-8B14-4E92-BF1C-F60F8DADEEB2}"/>
              </a:ext>
            </a:extLst>
          </p:cNvPr>
          <p:cNvSpPr>
            <a:spLocks noGrp="1"/>
          </p:cNvSpPr>
          <p:nvPr>
            <p:ph type="body" sz="quarter" idx="10"/>
          </p:nvPr>
        </p:nvSpPr>
        <p:spPr/>
        <p:txBody>
          <a:bodyPr/>
          <a:lstStyle/>
          <a:p>
            <a:r>
              <a:rPr lang="nl-NL" sz="2400" dirty="0">
                <a:solidFill>
                  <a:srgbClr val="88D5ED"/>
                </a:solidFill>
              </a:rPr>
              <a:t>Use provisioning packages when:</a:t>
            </a:r>
          </a:p>
          <a:p>
            <a:endParaRPr lang="nl-NL" sz="2400" dirty="0">
              <a:solidFill>
                <a:srgbClr val="88D5ED"/>
              </a:solidFill>
            </a:endParaRPr>
          </a:p>
          <a:p>
            <a:pPr lvl="1"/>
            <a:r>
              <a:rPr lang="nl-NL" sz="2400" dirty="0"/>
              <a:t>Existing devices are re-used for SSW</a:t>
            </a:r>
          </a:p>
          <a:p>
            <a:pPr lvl="1"/>
            <a:r>
              <a:rPr lang="nl-NL" sz="2400" dirty="0"/>
              <a:t>Devices are already deployed with Windows 10</a:t>
            </a:r>
          </a:p>
          <a:p>
            <a:pPr lvl="1"/>
            <a:r>
              <a:rPr lang="nl-NL" sz="2400" dirty="0"/>
              <a:t>Re-deploy devices and onboard with Autopilot are not an option – for whatever reason</a:t>
            </a:r>
          </a:p>
          <a:p>
            <a:pPr lvl="1"/>
            <a:r>
              <a:rPr lang="nl-NL" sz="2400" dirty="0"/>
              <a:t>Only small customization is required</a:t>
            </a:r>
          </a:p>
          <a:p>
            <a:endParaRPr lang="nl-NL" dirty="0"/>
          </a:p>
        </p:txBody>
      </p:sp>
    </p:spTree>
    <p:extLst>
      <p:ext uri="{BB962C8B-B14F-4D97-AF65-F5344CB8AC3E}">
        <p14:creationId xmlns:p14="http://schemas.microsoft.com/office/powerpoint/2010/main" val="406464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2D1E24A-751F-4098-BC9D-B8E4FC75AB20}"/>
              </a:ext>
            </a:extLst>
          </p:cNvPr>
          <p:cNvSpPr>
            <a:spLocks noGrp="1"/>
          </p:cNvSpPr>
          <p:nvPr>
            <p:ph type="title"/>
          </p:nvPr>
        </p:nvSpPr>
        <p:spPr/>
        <p:txBody>
          <a:bodyPr/>
          <a:lstStyle/>
          <a:p>
            <a:r>
              <a:rPr lang="nl-NL" dirty="0"/>
              <a:t>Alternative 2: Hybrid join</a:t>
            </a:r>
          </a:p>
        </p:txBody>
      </p:sp>
      <p:sp>
        <p:nvSpPr>
          <p:cNvPr id="8" name="Text Placeholder 7">
            <a:extLst>
              <a:ext uri="{FF2B5EF4-FFF2-40B4-BE49-F238E27FC236}">
                <a16:creationId xmlns:a16="http://schemas.microsoft.com/office/drawing/2014/main" id="{5ACB49AF-961F-47BA-8D55-7086C0D3D009}"/>
              </a:ext>
            </a:extLst>
          </p:cNvPr>
          <p:cNvSpPr>
            <a:spLocks noGrp="1"/>
          </p:cNvSpPr>
          <p:nvPr>
            <p:ph type="body" sz="quarter" idx="10"/>
          </p:nvPr>
        </p:nvSpPr>
        <p:spPr/>
        <p:txBody>
          <a:bodyPr/>
          <a:lstStyle/>
          <a:p>
            <a:r>
              <a:rPr lang="nl-NL" sz="2400" dirty="0"/>
              <a:t>Devices with the Windows 10 Fall Creators update can be joined to AD and AAD simultaniously in the so called Hybrid joined scenario. Users log in to the device with their </a:t>
            </a:r>
            <a:r>
              <a:rPr lang="nl-NL" sz="2400" i="1" dirty="0"/>
              <a:t>AD</a:t>
            </a:r>
            <a:r>
              <a:rPr lang="nl-NL" sz="2400" dirty="0"/>
              <a:t> account but, since the device is AAD hybrid joined, also have SSO to services that use Azure Active Directory. You can consider this alternative scenario when:</a:t>
            </a:r>
          </a:p>
          <a:p>
            <a:endParaRPr lang="nl-NL" sz="2400" dirty="0"/>
          </a:p>
          <a:p>
            <a:pPr lvl="1"/>
            <a:r>
              <a:rPr lang="nl-NL" sz="2400" dirty="0"/>
              <a:t>User accounts are synchronized from AD to AAD using AAD Connect (password hash sync for instance);</a:t>
            </a:r>
          </a:p>
          <a:p>
            <a:pPr lvl="1"/>
            <a:r>
              <a:rPr lang="nl-NL" sz="2400" dirty="0"/>
              <a:t>Users need to access resources (files, printers, applications) in the on-premise (AD-) network directly from their devices. For example when they are in the office network or use a VPN connection;</a:t>
            </a:r>
          </a:p>
          <a:p>
            <a:pPr lvl="1"/>
            <a:r>
              <a:rPr lang="nl-NL" sz="2400" dirty="0"/>
              <a:t>Devices are managed and/or deployed with traditional tools (AD GPO, SCCM, etc);</a:t>
            </a:r>
          </a:p>
          <a:p>
            <a:endParaRPr lang="nl-NL" dirty="0"/>
          </a:p>
        </p:txBody>
      </p:sp>
    </p:spTree>
    <p:extLst>
      <p:ext uri="{BB962C8B-B14F-4D97-AF65-F5344CB8AC3E}">
        <p14:creationId xmlns:p14="http://schemas.microsoft.com/office/powerpoint/2010/main" val="682046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35F3145-A2B1-46F3-A8DF-E61796DFE826}"/>
              </a:ext>
            </a:extLst>
          </p:cNvPr>
          <p:cNvSpPr>
            <a:spLocks noGrp="1"/>
          </p:cNvSpPr>
          <p:nvPr>
            <p:ph type="body" sz="quarter" idx="11"/>
          </p:nvPr>
        </p:nvSpPr>
        <p:spPr/>
        <p:txBody>
          <a:bodyPr/>
          <a:lstStyle/>
          <a:p>
            <a:r>
              <a:rPr lang="nl-NL" dirty="0"/>
              <a:t>Onboaring macOS devices</a:t>
            </a:r>
          </a:p>
        </p:txBody>
      </p:sp>
    </p:spTree>
    <p:extLst>
      <p:ext uri="{BB962C8B-B14F-4D97-AF65-F5344CB8AC3E}">
        <p14:creationId xmlns:p14="http://schemas.microsoft.com/office/powerpoint/2010/main" val="1007444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F35DF8-D106-431B-B327-979F4EC19053}"/>
              </a:ext>
            </a:extLst>
          </p:cNvPr>
          <p:cNvSpPr>
            <a:spLocks noGrp="1"/>
          </p:cNvSpPr>
          <p:nvPr>
            <p:ph type="title"/>
          </p:nvPr>
        </p:nvSpPr>
        <p:spPr/>
        <p:txBody>
          <a:bodyPr/>
          <a:lstStyle/>
          <a:p>
            <a:r>
              <a:rPr lang="nl-NL" dirty="0"/>
              <a:t>Deployment options for macOS devices w/Intune</a:t>
            </a:r>
          </a:p>
        </p:txBody>
      </p:sp>
      <p:sp>
        <p:nvSpPr>
          <p:cNvPr id="4" name="Text Placeholder 3">
            <a:extLst>
              <a:ext uri="{FF2B5EF4-FFF2-40B4-BE49-F238E27FC236}">
                <a16:creationId xmlns:a16="http://schemas.microsoft.com/office/drawing/2014/main" id="{154AF739-ACBC-484E-9DFD-4AEEB9ED5D4E}"/>
              </a:ext>
            </a:extLst>
          </p:cNvPr>
          <p:cNvSpPr>
            <a:spLocks noGrp="1"/>
          </p:cNvSpPr>
          <p:nvPr>
            <p:ph type="body" sz="quarter" idx="10"/>
          </p:nvPr>
        </p:nvSpPr>
        <p:spPr>
          <a:xfrm>
            <a:off x="407987" y="1413990"/>
            <a:ext cx="11376025" cy="5039198"/>
          </a:xfrm>
        </p:spPr>
        <p:txBody>
          <a:bodyPr/>
          <a:lstStyle/>
          <a:p>
            <a:r>
              <a:rPr lang="nl-NL" sz="2400" dirty="0">
                <a:solidFill>
                  <a:srgbClr val="CB2980"/>
                </a:solidFill>
              </a:rPr>
              <a:t>Company owned devices</a:t>
            </a:r>
          </a:p>
          <a:p>
            <a:pPr marL="285750" indent="-285750">
              <a:buFont typeface="Arial" panose="020B0604020202020204" pitchFamily="34" charset="0"/>
              <a:buChar char="•"/>
            </a:pPr>
            <a:r>
              <a:rPr lang="nl-NL" sz="2400" dirty="0">
                <a:solidFill>
                  <a:srgbClr val="FF0000"/>
                </a:solidFill>
              </a:rPr>
              <a:t>Apple Business Manager (Device Enrollment Program)*</a:t>
            </a:r>
          </a:p>
          <a:p>
            <a:pPr marL="285750" indent="-285750">
              <a:buFont typeface="Arial" panose="020B0604020202020204" pitchFamily="34" charset="0"/>
              <a:buChar char="•"/>
            </a:pPr>
            <a:r>
              <a:rPr lang="nl-NL" sz="2400" dirty="0"/>
              <a:t>Apple School Manager</a:t>
            </a:r>
          </a:p>
          <a:p>
            <a:pPr marL="285750" indent="-285750">
              <a:buFont typeface="Arial" panose="020B0604020202020204" pitchFamily="34" charset="0"/>
              <a:buChar char="•"/>
            </a:pPr>
            <a:r>
              <a:rPr lang="nl-NL" sz="2400" dirty="0">
                <a:solidFill>
                  <a:srgbClr val="FF0000"/>
                </a:solidFill>
              </a:rPr>
              <a:t>Device Enrollment: full management capabilities</a:t>
            </a:r>
          </a:p>
          <a:p>
            <a:pPr marL="285750" indent="-285750">
              <a:buFont typeface="Arial" panose="020B0604020202020204" pitchFamily="34" charset="0"/>
              <a:buChar char="•"/>
            </a:pPr>
            <a:r>
              <a:rPr lang="nl-NL" sz="2400" dirty="0"/>
              <a:t>Apple Configurator Setup Assistant enrollment</a:t>
            </a:r>
          </a:p>
          <a:p>
            <a:pPr marL="285750" indent="-285750">
              <a:buFont typeface="Arial" panose="020B0604020202020204" pitchFamily="34" charset="0"/>
              <a:buChar char="•"/>
            </a:pPr>
            <a:r>
              <a:rPr lang="nl-NL" sz="2400" dirty="0"/>
              <a:t>Apple Configurator direct enrollment</a:t>
            </a:r>
          </a:p>
          <a:p>
            <a:pPr marL="285750" indent="-285750">
              <a:buFont typeface="Arial" panose="020B0604020202020204" pitchFamily="34" charset="0"/>
              <a:buChar char="•"/>
            </a:pPr>
            <a:endParaRPr lang="nl-NL" sz="2400" dirty="0"/>
          </a:p>
          <a:p>
            <a:r>
              <a:rPr lang="nl-NL" sz="2400" dirty="0">
                <a:solidFill>
                  <a:srgbClr val="CB2980"/>
                </a:solidFill>
              </a:rPr>
              <a:t>Bring Your Own Devices (BYOD)</a:t>
            </a:r>
          </a:p>
          <a:p>
            <a:pPr marL="285750" indent="-285750">
              <a:buFont typeface="Arial" panose="020B0604020202020204" pitchFamily="34" charset="0"/>
              <a:buChar char="•"/>
            </a:pPr>
            <a:r>
              <a:rPr lang="nl-NL" sz="2400" dirty="0">
                <a:solidFill>
                  <a:srgbClr val="FF0000"/>
                </a:solidFill>
              </a:rPr>
              <a:t>Device Enrollment: full management capabilities</a:t>
            </a:r>
          </a:p>
          <a:p>
            <a:pPr marL="285750" indent="-285750">
              <a:buFont typeface="Arial" panose="020B0604020202020204" pitchFamily="34" charset="0"/>
              <a:buChar char="•"/>
            </a:pPr>
            <a:r>
              <a:rPr lang="nl-NL" sz="2400" dirty="0"/>
              <a:t>User Enrollment: subset of management capabilities</a:t>
            </a:r>
          </a:p>
          <a:p>
            <a:endParaRPr lang="nl-NL" sz="2400" dirty="0"/>
          </a:p>
          <a:p>
            <a:pPr marL="285750" indent="-285750">
              <a:buFont typeface="Arial" panose="020B0604020202020204" pitchFamily="34" charset="0"/>
              <a:buChar char="•"/>
            </a:pPr>
            <a:endParaRPr lang="nl-NL" sz="2400" dirty="0"/>
          </a:p>
          <a:p>
            <a:r>
              <a:rPr lang="nl-NL" sz="2000" dirty="0"/>
              <a:t>*Needs a reseller entitled to offer Apple Business Manager</a:t>
            </a:r>
          </a:p>
        </p:txBody>
      </p:sp>
    </p:spTree>
    <p:extLst>
      <p:ext uri="{BB962C8B-B14F-4D97-AF65-F5344CB8AC3E}">
        <p14:creationId xmlns:p14="http://schemas.microsoft.com/office/powerpoint/2010/main" val="1272906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SSW Device management</a:t>
            </a:r>
          </a:p>
        </p:txBody>
      </p:sp>
      <p:sp>
        <p:nvSpPr>
          <p:cNvPr id="5" name="Text Placeholder 4">
            <a:extLst>
              <a:ext uri="{FF2B5EF4-FFF2-40B4-BE49-F238E27FC236}">
                <a16:creationId xmlns:a16="http://schemas.microsoft.com/office/drawing/2014/main" id="{0E257C33-C607-4F39-94FD-853E5F7CDFAF}"/>
              </a:ext>
            </a:extLst>
          </p:cNvPr>
          <p:cNvSpPr>
            <a:spLocks noGrp="1"/>
          </p:cNvSpPr>
          <p:nvPr>
            <p:ph type="subTitle" idx="1"/>
          </p:nvPr>
        </p:nvSpPr>
        <p:spPr/>
        <p:txBody>
          <a:bodyPr/>
          <a:lstStyle/>
          <a:p>
            <a:r>
              <a:rPr lang="en-US" dirty="0"/>
              <a:t>Design guide</a:t>
            </a:r>
          </a:p>
        </p:txBody>
      </p:sp>
      <p:sp>
        <p:nvSpPr>
          <p:cNvPr id="3" name="TextBox 2">
            <a:extLst>
              <a:ext uri="{FF2B5EF4-FFF2-40B4-BE49-F238E27FC236}">
                <a16:creationId xmlns:a16="http://schemas.microsoft.com/office/drawing/2014/main" id="{FF1629D4-69D3-40B3-8605-852CC46325B5}"/>
              </a:ext>
            </a:extLst>
          </p:cNvPr>
          <p:cNvSpPr txBox="1"/>
          <p:nvPr/>
        </p:nvSpPr>
        <p:spPr>
          <a:xfrm>
            <a:off x="11208568" y="6309320"/>
            <a:ext cx="848309" cy="230832"/>
          </a:xfrm>
          <a:prstGeom prst="rect">
            <a:avLst/>
          </a:prstGeom>
          <a:noFill/>
        </p:spPr>
        <p:txBody>
          <a:bodyPr wrap="none" rtlCol="0">
            <a:spAutoFit/>
          </a:bodyPr>
          <a:lstStyle/>
          <a:p>
            <a:r>
              <a:rPr lang="en-US" sz="900" dirty="0"/>
              <a:t>Version 1,4</a:t>
            </a:r>
          </a:p>
        </p:txBody>
      </p:sp>
    </p:spTree>
    <p:extLst>
      <p:ext uri="{BB962C8B-B14F-4D97-AF65-F5344CB8AC3E}">
        <p14:creationId xmlns:p14="http://schemas.microsoft.com/office/powerpoint/2010/main" val="226291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35F3145-A2B1-46F3-A8DF-E61796DFE826}"/>
              </a:ext>
            </a:extLst>
          </p:cNvPr>
          <p:cNvSpPr>
            <a:spLocks noGrp="1"/>
          </p:cNvSpPr>
          <p:nvPr>
            <p:ph type="body" sz="quarter" idx="11"/>
          </p:nvPr>
        </p:nvSpPr>
        <p:spPr/>
        <p:txBody>
          <a:bodyPr/>
          <a:lstStyle/>
          <a:p>
            <a:r>
              <a:rPr lang="nl-NL" dirty="0"/>
              <a:t>Onboaring iOS devices</a:t>
            </a:r>
          </a:p>
        </p:txBody>
      </p:sp>
    </p:spTree>
    <p:extLst>
      <p:ext uri="{BB962C8B-B14F-4D97-AF65-F5344CB8AC3E}">
        <p14:creationId xmlns:p14="http://schemas.microsoft.com/office/powerpoint/2010/main" val="3816437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F35DF8-D106-431B-B327-979F4EC19053}"/>
              </a:ext>
            </a:extLst>
          </p:cNvPr>
          <p:cNvSpPr>
            <a:spLocks noGrp="1"/>
          </p:cNvSpPr>
          <p:nvPr>
            <p:ph type="title"/>
          </p:nvPr>
        </p:nvSpPr>
        <p:spPr/>
        <p:txBody>
          <a:bodyPr/>
          <a:lstStyle/>
          <a:p>
            <a:r>
              <a:rPr lang="nl-NL" dirty="0"/>
              <a:t>Deployment options for iOS devices w/Intune</a:t>
            </a:r>
          </a:p>
        </p:txBody>
      </p:sp>
      <p:sp>
        <p:nvSpPr>
          <p:cNvPr id="4" name="Text Placeholder 3">
            <a:extLst>
              <a:ext uri="{FF2B5EF4-FFF2-40B4-BE49-F238E27FC236}">
                <a16:creationId xmlns:a16="http://schemas.microsoft.com/office/drawing/2014/main" id="{154AF739-ACBC-484E-9DFD-4AEEB9ED5D4E}"/>
              </a:ext>
            </a:extLst>
          </p:cNvPr>
          <p:cNvSpPr>
            <a:spLocks noGrp="1"/>
          </p:cNvSpPr>
          <p:nvPr>
            <p:ph type="body" sz="quarter" idx="10"/>
          </p:nvPr>
        </p:nvSpPr>
        <p:spPr>
          <a:xfrm>
            <a:off x="407987" y="1413990"/>
            <a:ext cx="11376025" cy="5039198"/>
          </a:xfrm>
        </p:spPr>
        <p:txBody>
          <a:bodyPr/>
          <a:lstStyle/>
          <a:p>
            <a:r>
              <a:rPr lang="nl-NL" sz="2400" dirty="0">
                <a:solidFill>
                  <a:srgbClr val="CB2980"/>
                </a:solidFill>
              </a:rPr>
              <a:t>Company owned devices</a:t>
            </a:r>
          </a:p>
          <a:p>
            <a:pPr marL="285750" indent="-285750">
              <a:buFont typeface="Arial" panose="020B0604020202020204" pitchFamily="34" charset="0"/>
              <a:buChar char="•"/>
            </a:pPr>
            <a:r>
              <a:rPr lang="nl-NL" sz="2400" dirty="0">
                <a:solidFill>
                  <a:srgbClr val="FF0000"/>
                </a:solidFill>
              </a:rPr>
              <a:t>Apple Business Manager (Device Enrollment Program)*</a:t>
            </a:r>
          </a:p>
          <a:p>
            <a:pPr marL="285750" indent="-285750">
              <a:buFont typeface="Arial" panose="020B0604020202020204" pitchFamily="34" charset="0"/>
              <a:buChar char="•"/>
            </a:pPr>
            <a:r>
              <a:rPr lang="nl-NL" sz="2400" dirty="0"/>
              <a:t>Apple School Manager</a:t>
            </a:r>
          </a:p>
          <a:p>
            <a:pPr marL="285750" indent="-285750">
              <a:buFont typeface="Arial" panose="020B0604020202020204" pitchFamily="34" charset="0"/>
              <a:buChar char="•"/>
            </a:pPr>
            <a:r>
              <a:rPr lang="nl-NL" sz="2400" dirty="0">
                <a:solidFill>
                  <a:srgbClr val="FF0000"/>
                </a:solidFill>
              </a:rPr>
              <a:t>Device Enrollment: full management capabilities</a:t>
            </a:r>
          </a:p>
          <a:p>
            <a:pPr marL="285750" indent="-285750">
              <a:buFont typeface="Arial" panose="020B0604020202020204" pitchFamily="34" charset="0"/>
              <a:buChar char="•"/>
            </a:pPr>
            <a:r>
              <a:rPr lang="nl-NL" sz="2400" dirty="0"/>
              <a:t>Apple Configurator Setup Assistant enrollment</a:t>
            </a:r>
          </a:p>
          <a:p>
            <a:pPr marL="285750" indent="-285750">
              <a:buFont typeface="Arial" panose="020B0604020202020204" pitchFamily="34" charset="0"/>
              <a:buChar char="•"/>
            </a:pPr>
            <a:r>
              <a:rPr lang="nl-NL" sz="2400" dirty="0"/>
              <a:t>Apple Configurator direct enrollment</a:t>
            </a:r>
          </a:p>
          <a:p>
            <a:pPr marL="285750" indent="-285750">
              <a:buFont typeface="Arial" panose="020B0604020202020204" pitchFamily="34" charset="0"/>
              <a:buChar char="•"/>
            </a:pPr>
            <a:endParaRPr lang="nl-NL" sz="2400" dirty="0"/>
          </a:p>
          <a:p>
            <a:r>
              <a:rPr lang="nl-NL" sz="2400" dirty="0">
                <a:solidFill>
                  <a:srgbClr val="CB2980"/>
                </a:solidFill>
              </a:rPr>
              <a:t>Bring Your Own Devices (BYOD)</a:t>
            </a:r>
          </a:p>
          <a:p>
            <a:pPr marL="285750" indent="-285750">
              <a:buFont typeface="Arial" panose="020B0604020202020204" pitchFamily="34" charset="0"/>
              <a:buChar char="•"/>
            </a:pPr>
            <a:r>
              <a:rPr lang="nl-NL" sz="2400" dirty="0">
                <a:solidFill>
                  <a:srgbClr val="FF0000"/>
                </a:solidFill>
              </a:rPr>
              <a:t>Device registration: suitable for personal devices in combination with Mobile Application Management (MAM) without enrollment</a:t>
            </a:r>
          </a:p>
          <a:p>
            <a:pPr marL="285750" indent="-285750">
              <a:buFont typeface="Arial" panose="020B0604020202020204" pitchFamily="34" charset="0"/>
              <a:buChar char="•"/>
            </a:pPr>
            <a:r>
              <a:rPr lang="nl-NL" sz="2400" dirty="0">
                <a:solidFill>
                  <a:srgbClr val="FF0000"/>
                </a:solidFill>
              </a:rPr>
              <a:t>Device Enrollment: full management capabilities</a:t>
            </a:r>
          </a:p>
          <a:p>
            <a:pPr marL="285750" indent="-285750">
              <a:buFont typeface="Arial" panose="020B0604020202020204" pitchFamily="34" charset="0"/>
              <a:buChar char="•"/>
            </a:pPr>
            <a:r>
              <a:rPr lang="nl-NL" sz="2400" dirty="0"/>
              <a:t>User Enrollment: subset of management capabilities</a:t>
            </a:r>
          </a:p>
          <a:p>
            <a:pPr marL="285750" indent="-285750">
              <a:buFont typeface="Arial" panose="020B0604020202020204" pitchFamily="34" charset="0"/>
              <a:buChar char="•"/>
            </a:pPr>
            <a:endParaRPr lang="nl-NL" sz="2400" dirty="0"/>
          </a:p>
          <a:p>
            <a:r>
              <a:rPr lang="nl-NL" sz="2000" dirty="0"/>
              <a:t>*Needs a reseller entitled to offer Apple Business Manager</a:t>
            </a:r>
          </a:p>
        </p:txBody>
      </p:sp>
    </p:spTree>
    <p:extLst>
      <p:ext uri="{BB962C8B-B14F-4D97-AF65-F5344CB8AC3E}">
        <p14:creationId xmlns:p14="http://schemas.microsoft.com/office/powerpoint/2010/main" val="3155499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35F3145-A2B1-46F3-A8DF-E61796DFE826}"/>
              </a:ext>
            </a:extLst>
          </p:cNvPr>
          <p:cNvSpPr>
            <a:spLocks noGrp="1"/>
          </p:cNvSpPr>
          <p:nvPr>
            <p:ph type="body" sz="quarter" idx="11"/>
          </p:nvPr>
        </p:nvSpPr>
        <p:spPr/>
        <p:txBody>
          <a:bodyPr/>
          <a:lstStyle/>
          <a:p>
            <a:r>
              <a:rPr lang="nl-NL" dirty="0"/>
              <a:t>Onboaring Android devices</a:t>
            </a:r>
          </a:p>
        </p:txBody>
      </p:sp>
    </p:spTree>
    <p:extLst>
      <p:ext uri="{BB962C8B-B14F-4D97-AF65-F5344CB8AC3E}">
        <p14:creationId xmlns:p14="http://schemas.microsoft.com/office/powerpoint/2010/main" val="3849818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F35DF8-D106-431B-B327-979F4EC19053}"/>
              </a:ext>
            </a:extLst>
          </p:cNvPr>
          <p:cNvSpPr>
            <a:spLocks noGrp="1"/>
          </p:cNvSpPr>
          <p:nvPr>
            <p:ph type="title"/>
          </p:nvPr>
        </p:nvSpPr>
        <p:spPr/>
        <p:txBody>
          <a:bodyPr/>
          <a:lstStyle/>
          <a:p>
            <a:r>
              <a:rPr lang="nl-NL" dirty="0"/>
              <a:t>Deployment options for Android devices w/Intune</a:t>
            </a:r>
          </a:p>
        </p:txBody>
      </p:sp>
      <p:sp>
        <p:nvSpPr>
          <p:cNvPr id="4" name="Text Placeholder 3">
            <a:extLst>
              <a:ext uri="{FF2B5EF4-FFF2-40B4-BE49-F238E27FC236}">
                <a16:creationId xmlns:a16="http://schemas.microsoft.com/office/drawing/2014/main" id="{154AF739-ACBC-484E-9DFD-4AEEB9ED5D4E}"/>
              </a:ext>
            </a:extLst>
          </p:cNvPr>
          <p:cNvSpPr>
            <a:spLocks noGrp="1"/>
          </p:cNvSpPr>
          <p:nvPr>
            <p:ph type="body" sz="quarter" idx="10"/>
          </p:nvPr>
        </p:nvSpPr>
        <p:spPr/>
        <p:txBody>
          <a:bodyPr/>
          <a:lstStyle/>
          <a:p>
            <a:pPr marL="285750" indent="-285750">
              <a:buFont typeface="Arial" panose="020B0604020202020204" pitchFamily="34" charset="0"/>
              <a:buChar char="•"/>
            </a:pPr>
            <a:r>
              <a:rPr lang="nl-NL" sz="2400" dirty="0">
                <a:solidFill>
                  <a:srgbClr val="FF0000"/>
                </a:solidFill>
              </a:rPr>
              <a:t>Device registration: suitable for personal devices in combination with Mobile Application Management (MAM) without enrollment</a:t>
            </a:r>
          </a:p>
          <a:p>
            <a:pPr marL="285750" indent="-285750">
              <a:buFont typeface="Arial" panose="020B0604020202020204" pitchFamily="34" charset="0"/>
              <a:buChar char="•"/>
            </a:pPr>
            <a:endParaRPr lang="nl-NL" sz="2400" dirty="0"/>
          </a:p>
          <a:p>
            <a:pPr marL="285750" indent="-285750">
              <a:buFont typeface="Arial" panose="020B0604020202020204" pitchFamily="34" charset="0"/>
              <a:buChar char="•"/>
            </a:pPr>
            <a:r>
              <a:rPr lang="nl-NL" sz="2400" dirty="0"/>
              <a:t>Android Enterprise enrollment (MDM)</a:t>
            </a:r>
          </a:p>
          <a:p>
            <a:pPr marL="742950" lvl="2" indent="-285750"/>
            <a:r>
              <a:rPr lang="nl-NL" sz="1800" i="1" dirty="0">
                <a:solidFill>
                  <a:srgbClr val="FF0000"/>
                </a:solidFill>
                <a:hlinkClick r:id="rId2">
                  <a:extLst>
                    <a:ext uri="{A12FA001-AC4F-418D-AE19-62706E023703}">
                      <ahyp:hlinkClr xmlns:ahyp="http://schemas.microsoft.com/office/drawing/2018/hyperlinkcolor" val="tx"/>
                    </a:ext>
                  </a:extLst>
                </a:hlinkClick>
              </a:rPr>
              <a:t>Work</a:t>
            </a:r>
            <a:r>
              <a:rPr lang="nl-NL" sz="1800" i="1" dirty="0">
                <a:solidFill>
                  <a:srgbClr val="FF0000"/>
                </a:solidFill>
              </a:rPr>
              <a:t> Profile</a:t>
            </a:r>
            <a:r>
              <a:rPr lang="nl-NL" sz="1800" dirty="0">
                <a:solidFill>
                  <a:srgbClr val="FF0000"/>
                </a:solidFill>
              </a:rPr>
              <a:t>: </a:t>
            </a:r>
            <a:r>
              <a:rPr lang="nl-NL" sz="1800" dirty="0"/>
              <a:t>suitable for personal devices creating a separate (encrypted) container for work apps and data. Can be combined with MAM</a:t>
            </a:r>
          </a:p>
          <a:p>
            <a:pPr marL="742950" lvl="2" indent="-285750"/>
            <a:endParaRPr lang="nl-NL" sz="1800" dirty="0"/>
          </a:p>
          <a:p>
            <a:pPr marL="742950" lvl="2" indent="-285750"/>
            <a:r>
              <a:rPr lang="nl-NL" sz="1800" i="1" dirty="0"/>
              <a:t>Dedicated device</a:t>
            </a:r>
            <a:r>
              <a:rPr lang="nl-NL" sz="1800" dirty="0"/>
              <a:t>: suitable for functional /kiosk devices</a:t>
            </a:r>
          </a:p>
          <a:p>
            <a:pPr marL="742950" lvl="2" indent="-285750"/>
            <a:endParaRPr lang="nl-NL" sz="1800" dirty="0"/>
          </a:p>
          <a:p>
            <a:pPr marL="742950" lvl="2" indent="-285750"/>
            <a:r>
              <a:rPr lang="nl-NL" sz="1800" i="1" dirty="0">
                <a:solidFill>
                  <a:srgbClr val="FF0000"/>
                </a:solidFill>
                <a:hlinkClick r:id="rId3">
                  <a:extLst>
                    <a:ext uri="{A12FA001-AC4F-418D-AE19-62706E023703}">
                      <ahyp:hlinkClr xmlns:ahyp="http://schemas.microsoft.com/office/drawing/2018/hyperlinkcolor" val="tx"/>
                    </a:ext>
                  </a:extLst>
                </a:hlinkClick>
              </a:rPr>
              <a:t>Enterprise</a:t>
            </a:r>
            <a:r>
              <a:rPr lang="nl-NL" sz="1800" i="1" dirty="0">
                <a:solidFill>
                  <a:srgbClr val="FF0000"/>
                </a:solidFill>
              </a:rPr>
              <a:t> full management</a:t>
            </a:r>
            <a:r>
              <a:rPr lang="nl-NL" sz="1800" dirty="0">
                <a:solidFill>
                  <a:srgbClr val="FF0000"/>
                </a:solidFill>
              </a:rPr>
              <a:t>:</a:t>
            </a:r>
            <a:r>
              <a:rPr lang="nl-NL" sz="1800" dirty="0"/>
              <a:t> suitable for company owned devices</a:t>
            </a:r>
          </a:p>
          <a:p>
            <a:pPr marL="742950" lvl="2" indent="-285750"/>
            <a:endParaRPr lang="nl-NL" sz="1800" dirty="0"/>
          </a:p>
          <a:p>
            <a:pPr marL="342900" indent="-342900">
              <a:buFont typeface="Arial" panose="020B0604020202020204" pitchFamily="34" charset="0"/>
              <a:buChar char="•"/>
            </a:pPr>
            <a:r>
              <a:rPr lang="nl-NL" sz="2200" dirty="0"/>
              <a:t>Device Administrator Enrollment (MDM)</a:t>
            </a:r>
          </a:p>
          <a:p>
            <a:pPr marL="800100" lvl="2" indent="-342900"/>
            <a:r>
              <a:rPr lang="nl-NL" sz="1800" dirty="0"/>
              <a:t>Use an enrollment account to enroll devices (</a:t>
            </a:r>
            <a:r>
              <a:rPr lang="nl-NL" sz="1800" b="1" dirty="0">
                <a:solidFill>
                  <a:srgbClr val="FF0000"/>
                </a:solidFill>
              </a:rPr>
              <a:t>deprecated</a:t>
            </a:r>
            <a:r>
              <a:rPr lang="nl-NL" sz="1800" dirty="0"/>
              <a:t>)</a:t>
            </a:r>
          </a:p>
        </p:txBody>
      </p:sp>
    </p:spTree>
    <p:extLst>
      <p:ext uri="{BB962C8B-B14F-4D97-AF65-F5344CB8AC3E}">
        <p14:creationId xmlns:p14="http://schemas.microsoft.com/office/powerpoint/2010/main" val="3357430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F35DF8-D106-431B-B327-979F4EC19053}"/>
              </a:ext>
            </a:extLst>
          </p:cNvPr>
          <p:cNvSpPr>
            <a:spLocks noGrp="1"/>
          </p:cNvSpPr>
          <p:nvPr>
            <p:ph type="title"/>
          </p:nvPr>
        </p:nvSpPr>
        <p:spPr/>
        <p:txBody>
          <a:bodyPr/>
          <a:lstStyle/>
          <a:p>
            <a:r>
              <a:rPr lang="nl-NL" dirty="0"/>
              <a:t>Enterprise Fully Managed devices - Enrollment</a:t>
            </a:r>
          </a:p>
        </p:txBody>
      </p:sp>
      <p:sp>
        <p:nvSpPr>
          <p:cNvPr id="4" name="Text Placeholder 3">
            <a:extLst>
              <a:ext uri="{FF2B5EF4-FFF2-40B4-BE49-F238E27FC236}">
                <a16:creationId xmlns:a16="http://schemas.microsoft.com/office/drawing/2014/main" id="{154AF739-ACBC-484E-9DFD-4AEEB9ED5D4E}"/>
              </a:ext>
            </a:extLst>
          </p:cNvPr>
          <p:cNvSpPr>
            <a:spLocks noGrp="1"/>
          </p:cNvSpPr>
          <p:nvPr>
            <p:ph type="body" sz="quarter" idx="10"/>
          </p:nvPr>
        </p:nvSpPr>
        <p:spPr/>
        <p:txBody>
          <a:bodyPr/>
          <a:lstStyle/>
          <a:p>
            <a:pPr marL="285750" indent="-285750">
              <a:buFont typeface="Arial" panose="020B0604020202020204" pitchFamily="34" charset="0"/>
              <a:buChar char="•"/>
            </a:pPr>
            <a:r>
              <a:rPr lang="nl-NL" sz="2400" dirty="0"/>
              <a:t>Near Field Communication (NFC)			Android 5.1 and above</a:t>
            </a:r>
          </a:p>
          <a:p>
            <a:pPr marL="285750" indent="-285750">
              <a:buFont typeface="Arial" panose="020B0604020202020204" pitchFamily="34" charset="0"/>
              <a:buChar char="•"/>
            </a:pPr>
            <a:endParaRPr lang="nl-NL" sz="2400" dirty="0"/>
          </a:p>
          <a:p>
            <a:pPr marL="285750" indent="-285750">
              <a:buFont typeface="Arial" panose="020B0604020202020204" pitchFamily="34" charset="0"/>
              <a:buChar char="•"/>
            </a:pPr>
            <a:r>
              <a:rPr lang="nl-NL" sz="2400" dirty="0"/>
              <a:t>Token entry						Android 6 and above</a:t>
            </a:r>
          </a:p>
          <a:p>
            <a:pPr marL="285750" indent="-285750">
              <a:buFont typeface="Arial" panose="020B0604020202020204" pitchFamily="34" charset="0"/>
              <a:buChar char="•"/>
            </a:pPr>
            <a:endParaRPr lang="nl-NL" sz="2400" dirty="0"/>
          </a:p>
          <a:p>
            <a:pPr marL="285750" indent="-285750">
              <a:buFont typeface="Arial" panose="020B0604020202020204" pitchFamily="34" charset="0"/>
              <a:buChar char="•"/>
            </a:pPr>
            <a:r>
              <a:rPr lang="nl-NL" sz="2400" dirty="0">
                <a:solidFill>
                  <a:srgbClr val="FF0000"/>
                </a:solidFill>
              </a:rPr>
              <a:t>QR code</a:t>
            </a:r>
            <a:r>
              <a:rPr lang="nl-NL" sz="2400" dirty="0"/>
              <a:t>							Android 7 and above</a:t>
            </a:r>
          </a:p>
          <a:p>
            <a:pPr marL="285750" indent="-285750">
              <a:buFont typeface="Arial" panose="020B0604020202020204" pitchFamily="34" charset="0"/>
              <a:buChar char="•"/>
            </a:pPr>
            <a:endParaRPr lang="nl-NL" sz="2400" dirty="0"/>
          </a:p>
          <a:p>
            <a:pPr marL="285750" indent="-285750">
              <a:buFont typeface="Arial" panose="020B0604020202020204" pitchFamily="34" charset="0"/>
              <a:buChar char="•"/>
            </a:pPr>
            <a:r>
              <a:rPr lang="nl-NL" sz="2400" dirty="0">
                <a:solidFill>
                  <a:srgbClr val="FF0000"/>
                </a:solidFill>
              </a:rPr>
              <a:t>Zero Touch</a:t>
            </a:r>
            <a:r>
              <a:rPr lang="nl-NL" sz="2400" dirty="0"/>
              <a:t>*						Android 8.0</a:t>
            </a:r>
          </a:p>
          <a:p>
            <a:pPr marL="519113" lvl="1" indent="-285750">
              <a:buFont typeface="Arial" panose="020B0604020202020204" pitchFamily="34" charset="0"/>
              <a:buChar char="•"/>
            </a:pPr>
            <a:r>
              <a:rPr lang="nl-NL" sz="1800" dirty="0"/>
              <a:t>Not all manufacturers</a:t>
            </a:r>
          </a:p>
          <a:p>
            <a:pPr marL="519113" lvl="1" indent="-285750">
              <a:buFont typeface="Arial" panose="020B0604020202020204" pitchFamily="34" charset="0"/>
              <a:buChar char="•"/>
            </a:pPr>
            <a:r>
              <a:rPr lang="nl-NL" sz="1800" dirty="0"/>
              <a:t>Requires supplier/reseller to be involved in the program</a:t>
            </a:r>
            <a:endParaRPr lang="nl-NL" dirty="0"/>
          </a:p>
        </p:txBody>
      </p:sp>
    </p:spTree>
    <p:extLst>
      <p:ext uri="{BB962C8B-B14F-4D97-AF65-F5344CB8AC3E}">
        <p14:creationId xmlns:p14="http://schemas.microsoft.com/office/powerpoint/2010/main" val="264622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4832D97-EBC8-4E32-81A7-6A8F231A2481}"/>
              </a:ext>
            </a:extLst>
          </p:cNvPr>
          <p:cNvSpPr>
            <a:spLocks noGrp="1"/>
          </p:cNvSpPr>
          <p:nvPr>
            <p:ph type="body" sz="quarter" idx="11"/>
          </p:nvPr>
        </p:nvSpPr>
        <p:spPr/>
        <p:txBody>
          <a:bodyPr/>
          <a:lstStyle/>
          <a:p>
            <a:r>
              <a:rPr lang="nl-NL" dirty="0"/>
              <a:t>Device Management with Intune: configuration guide</a:t>
            </a:r>
          </a:p>
          <a:p>
            <a:endParaRPr lang="nl-NL" dirty="0"/>
          </a:p>
        </p:txBody>
      </p:sp>
    </p:spTree>
    <p:extLst>
      <p:ext uri="{BB962C8B-B14F-4D97-AF65-F5344CB8AC3E}">
        <p14:creationId xmlns:p14="http://schemas.microsoft.com/office/powerpoint/2010/main" val="1674063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091713-60BB-4AC9-AE09-02E0C5F9333D}"/>
              </a:ext>
            </a:extLst>
          </p:cNvPr>
          <p:cNvSpPr>
            <a:spLocks noGrp="1"/>
          </p:cNvSpPr>
          <p:nvPr>
            <p:ph type="title"/>
          </p:nvPr>
        </p:nvSpPr>
        <p:spPr/>
        <p:txBody>
          <a:bodyPr/>
          <a:lstStyle/>
          <a:p>
            <a:r>
              <a:rPr lang="nl-NL" dirty="0"/>
              <a:t>Device Management with Intune</a:t>
            </a:r>
          </a:p>
        </p:txBody>
      </p:sp>
      <p:sp>
        <p:nvSpPr>
          <p:cNvPr id="4" name="Text Placeholder 3">
            <a:extLst>
              <a:ext uri="{FF2B5EF4-FFF2-40B4-BE49-F238E27FC236}">
                <a16:creationId xmlns:a16="http://schemas.microsoft.com/office/drawing/2014/main" id="{108231BE-83C8-4FAD-8411-E7C72F9AE56E}"/>
              </a:ext>
            </a:extLst>
          </p:cNvPr>
          <p:cNvSpPr>
            <a:spLocks noGrp="1"/>
          </p:cNvSpPr>
          <p:nvPr>
            <p:ph type="body" sz="quarter" idx="10"/>
          </p:nvPr>
        </p:nvSpPr>
        <p:spPr/>
        <p:txBody>
          <a:bodyPr/>
          <a:lstStyle/>
          <a:p>
            <a:pPr marL="285750" indent="-285750">
              <a:buFont typeface="Wingdings" panose="05000000000000000000" pitchFamily="2" charset="2"/>
              <a:buChar char="§"/>
            </a:pPr>
            <a:endParaRPr lang="nl-NL" sz="2400" dirty="0"/>
          </a:p>
          <a:p>
            <a:pPr marL="285750" indent="-285750">
              <a:buFont typeface="Wingdings" panose="05000000000000000000" pitchFamily="2" charset="2"/>
              <a:buChar char="§"/>
            </a:pPr>
            <a:r>
              <a:rPr lang="nl-NL" sz="2400" dirty="0"/>
              <a:t>Enrollment: MDM, WIP and MAM</a:t>
            </a:r>
          </a:p>
          <a:p>
            <a:pPr marL="285750" indent="-285750">
              <a:buFont typeface="Wingdings" panose="05000000000000000000" pitchFamily="2" charset="2"/>
              <a:buChar char="§"/>
            </a:pPr>
            <a:endParaRPr lang="nl-NL" sz="2400" dirty="0"/>
          </a:p>
          <a:p>
            <a:pPr marL="285750" indent="-285750">
              <a:buFont typeface="Wingdings" panose="05000000000000000000" pitchFamily="2" charset="2"/>
              <a:buChar char="§"/>
            </a:pPr>
            <a:r>
              <a:rPr lang="nl-NL" sz="2400" dirty="0"/>
              <a:t>Compliance &amp; Configuration policies</a:t>
            </a:r>
          </a:p>
          <a:p>
            <a:pPr marL="285750" indent="-285750">
              <a:buFont typeface="Wingdings" panose="05000000000000000000" pitchFamily="2" charset="2"/>
              <a:buChar char="§"/>
            </a:pPr>
            <a:endParaRPr lang="nl-NL" sz="2400" dirty="0"/>
          </a:p>
          <a:p>
            <a:pPr marL="285750" indent="-285750">
              <a:buFont typeface="Wingdings" panose="05000000000000000000" pitchFamily="2" charset="2"/>
              <a:buChar char="§"/>
            </a:pPr>
            <a:r>
              <a:rPr lang="nl-NL" sz="2400" dirty="0"/>
              <a:t>Windows Updates: device life cycle</a:t>
            </a:r>
          </a:p>
          <a:p>
            <a:pPr marL="285750" indent="-285750">
              <a:buFont typeface="Wingdings" panose="05000000000000000000" pitchFamily="2" charset="2"/>
              <a:buChar char="§"/>
            </a:pPr>
            <a:endParaRPr lang="nl-NL" sz="2400" dirty="0"/>
          </a:p>
          <a:p>
            <a:pPr marL="285750" indent="-285750">
              <a:buFont typeface="Wingdings" panose="05000000000000000000" pitchFamily="2" charset="2"/>
              <a:buChar char="§"/>
            </a:pPr>
            <a:r>
              <a:rPr lang="nl-NL" sz="2400" dirty="0"/>
              <a:t>Conditional Access</a:t>
            </a:r>
          </a:p>
          <a:p>
            <a:pPr marL="285750" indent="-285750">
              <a:buFont typeface="Wingdings" panose="05000000000000000000" pitchFamily="2" charset="2"/>
              <a:buChar char="§"/>
            </a:pPr>
            <a:endParaRPr lang="nl-NL" sz="2400" dirty="0"/>
          </a:p>
          <a:p>
            <a:pPr marL="285750" indent="-285750">
              <a:buFont typeface="Wingdings" panose="05000000000000000000" pitchFamily="2" charset="2"/>
              <a:buChar char="§"/>
            </a:pPr>
            <a:r>
              <a:rPr lang="nl-NL" sz="2400" dirty="0"/>
              <a:t>Security Baselines for Windows 10</a:t>
            </a:r>
          </a:p>
          <a:p>
            <a:endParaRPr lang="nl-NL" dirty="0"/>
          </a:p>
          <a:p>
            <a:endParaRPr lang="nl-NL" dirty="0"/>
          </a:p>
          <a:p>
            <a:endParaRPr lang="nl-NL" dirty="0"/>
          </a:p>
          <a:p>
            <a:endParaRPr lang="nl-NL" dirty="0"/>
          </a:p>
          <a:p>
            <a:r>
              <a:rPr lang="nl-NL" sz="1400" dirty="0"/>
              <a:t>Note: While Intune is a SaaS service, we speak of configuration rather than design.</a:t>
            </a:r>
          </a:p>
          <a:p>
            <a:endParaRPr lang="nl-NL" dirty="0"/>
          </a:p>
        </p:txBody>
      </p:sp>
    </p:spTree>
    <p:extLst>
      <p:ext uri="{BB962C8B-B14F-4D97-AF65-F5344CB8AC3E}">
        <p14:creationId xmlns:p14="http://schemas.microsoft.com/office/powerpoint/2010/main" val="656644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0082D8-00CF-4756-9294-47B3F692A4A6}"/>
              </a:ext>
            </a:extLst>
          </p:cNvPr>
          <p:cNvSpPr>
            <a:spLocks noGrp="1"/>
          </p:cNvSpPr>
          <p:nvPr>
            <p:ph type="title"/>
          </p:nvPr>
        </p:nvSpPr>
        <p:spPr/>
        <p:txBody>
          <a:bodyPr/>
          <a:lstStyle/>
          <a:p>
            <a:r>
              <a:rPr lang="nl-NL" dirty="0"/>
              <a:t>Manage devices: MDM or WIP/MAM</a:t>
            </a:r>
          </a:p>
        </p:txBody>
      </p:sp>
      <p:sp>
        <p:nvSpPr>
          <p:cNvPr id="8" name="Text Placeholder 7">
            <a:extLst>
              <a:ext uri="{FF2B5EF4-FFF2-40B4-BE49-F238E27FC236}">
                <a16:creationId xmlns:a16="http://schemas.microsoft.com/office/drawing/2014/main" id="{20851B5F-88FC-44B3-AE0D-97B6A2391232}"/>
              </a:ext>
            </a:extLst>
          </p:cNvPr>
          <p:cNvSpPr>
            <a:spLocks noGrp="1"/>
          </p:cNvSpPr>
          <p:nvPr>
            <p:ph type="body" sz="quarter" idx="10"/>
          </p:nvPr>
        </p:nvSpPr>
        <p:spPr/>
        <p:txBody>
          <a:bodyPr/>
          <a:lstStyle/>
          <a:p>
            <a:pPr marL="342900" indent="-342900">
              <a:buFont typeface="Wingdings" panose="05000000000000000000" pitchFamily="2" charset="2"/>
              <a:buChar char="§"/>
            </a:pPr>
            <a:r>
              <a:rPr lang="nl-NL" sz="2400" dirty="0"/>
              <a:t>With Intune, management can be configured at device level (MDM) or at application level (MAM);</a:t>
            </a:r>
          </a:p>
          <a:p>
            <a:pPr marL="342900" indent="-342900">
              <a:buFont typeface="Wingdings" panose="05000000000000000000" pitchFamily="2" charset="2"/>
              <a:buChar char="§"/>
            </a:pPr>
            <a:endParaRPr lang="nl-NL" sz="2400" dirty="0"/>
          </a:p>
          <a:p>
            <a:pPr marL="342900" indent="-342900">
              <a:buFont typeface="Wingdings" panose="05000000000000000000" pitchFamily="2" charset="2"/>
              <a:buChar char="§"/>
            </a:pPr>
            <a:r>
              <a:rPr lang="nl-NL" sz="2400" dirty="0"/>
              <a:t>MDM supports Windows, macOS, iOS and Android. </a:t>
            </a:r>
          </a:p>
          <a:p>
            <a:pPr marL="342900" indent="-342900">
              <a:buFont typeface="Wingdings" panose="05000000000000000000" pitchFamily="2" charset="2"/>
              <a:buChar char="§"/>
            </a:pPr>
            <a:endParaRPr lang="nl-NL" sz="2400" dirty="0"/>
          </a:p>
          <a:p>
            <a:pPr marL="342900" indent="-342900">
              <a:buFont typeface="Wingdings" panose="05000000000000000000" pitchFamily="2" charset="2"/>
              <a:buChar char="§"/>
            </a:pPr>
            <a:r>
              <a:rPr lang="nl-NL" sz="2400" dirty="0"/>
              <a:t>MAM is supported for iOS, Android and Windows 10. </a:t>
            </a:r>
          </a:p>
          <a:p>
            <a:pPr marL="576263" lvl="1" indent="-342900"/>
            <a:r>
              <a:rPr lang="nl-NL" sz="2000" dirty="0"/>
              <a:t>For Windows 10, MAM is based on Windows Information Protection (WIP) which can be used on devices with Windows 10 Creators Update (1703) or newer installed, incl. W10 Home;</a:t>
            </a:r>
          </a:p>
          <a:p>
            <a:pPr marL="342900" indent="-342900">
              <a:buFont typeface="Wingdings" panose="05000000000000000000" pitchFamily="2" charset="2"/>
              <a:buChar char="§"/>
            </a:pPr>
            <a:endParaRPr lang="nl-NL" sz="2400" dirty="0"/>
          </a:p>
          <a:p>
            <a:pPr marL="342900" indent="-342900">
              <a:buFont typeface="Wingdings" panose="05000000000000000000" pitchFamily="2" charset="2"/>
              <a:buChar char="§"/>
            </a:pPr>
            <a:r>
              <a:rPr lang="nl-NL" sz="2400" dirty="0"/>
              <a:t>Differentiation occurs at device ownership (Company/CYOD or BYOD) and platform (Windows, iOS, Android, macOS or other)</a:t>
            </a:r>
          </a:p>
          <a:p>
            <a:endParaRPr lang="nl-NL" dirty="0"/>
          </a:p>
        </p:txBody>
      </p:sp>
    </p:spTree>
    <p:extLst>
      <p:ext uri="{BB962C8B-B14F-4D97-AF65-F5344CB8AC3E}">
        <p14:creationId xmlns:p14="http://schemas.microsoft.com/office/powerpoint/2010/main" val="4113456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6B758AF-F97B-485D-AADD-FC1EA3858890}"/>
              </a:ext>
            </a:extLst>
          </p:cNvPr>
          <p:cNvSpPr>
            <a:spLocks noGrp="1"/>
          </p:cNvSpPr>
          <p:nvPr>
            <p:ph type="title"/>
          </p:nvPr>
        </p:nvSpPr>
        <p:spPr/>
        <p:txBody>
          <a:bodyPr/>
          <a:lstStyle/>
          <a:p>
            <a:r>
              <a:rPr lang="nl-NL" dirty="0"/>
              <a:t>Management of Windows devices</a:t>
            </a:r>
          </a:p>
        </p:txBody>
      </p:sp>
      <p:sp>
        <p:nvSpPr>
          <p:cNvPr id="8" name="Text Placeholder 7">
            <a:extLst>
              <a:ext uri="{FF2B5EF4-FFF2-40B4-BE49-F238E27FC236}">
                <a16:creationId xmlns:a16="http://schemas.microsoft.com/office/drawing/2014/main" id="{BC7E81DD-63F7-48E4-9786-3C405257A4F8}"/>
              </a:ext>
            </a:extLst>
          </p:cNvPr>
          <p:cNvSpPr>
            <a:spLocks noGrp="1"/>
          </p:cNvSpPr>
          <p:nvPr>
            <p:ph type="body" sz="quarter" idx="10"/>
          </p:nvPr>
        </p:nvSpPr>
        <p:spPr/>
        <p:txBody>
          <a:bodyPr/>
          <a:lstStyle/>
          <a:p>
            <a:r>
              <a:rPr lang="nl-NL" sz="2400" dirty="0"/>
              <a:t>In SSW, we make the following default choices for Windows devices:</a:t>
            </a:r>
          </a:p>
          <a:p>
            <a:endParaRPr lang="nl-NL" sz="2400" dirty="0"/>
          </a:p>
          <a:p>
            <a:pPr marL="285750" indent="-285750">
              <a:buFont typeface="Wingdings" panose="05000000000000000000" pitchFamily="2" charset="2"/>
              <a:buChar char="§"/>
            </a:pPr>
            <a:r>
              <a:rPr lang="nl-NL" sz="2400" dirty="0"/>
              <a:t>Corporate Windows 10 devices are AAD joined and MDM enrolled. This enables compliance policies and conditional access.</a:t>
            </a:r>
          </a:p>
          <a:p>
            <a:pPr marL="285750" indent="-285750">
              <a:buFont typeface="Wingdings" panose="05000000000000000000" pitchFamily="2" charset="2"/>
              <a:buChar char="§"/>
            </a:pPr>
            <a:endParaRPr lang="nl-NL" sz="2400" dirty="0"/>
          </a:p>
          <a:p>
            <a:pPr marL="285750" indent="-285750">
              <a:buFont typeface="Wingdings" panose="05000000000000000000" pitchFamily="2" charset="2"/>
              <a:buChar char="§"/>
            </a:pPr>
            <a:r>
              <a:rPr lang="nl-NL" sz="2400" dirty="0"/>
              <a:t>User owned Windows 10 devices, optionally can be enrolled into MDM by the user to become compliant (requires W10 Pro).</a:t>
            </a:r>
          </a:p>
          <a:p>
            <a:pPr marL="285750" indent="-285750">
              <a:buFont typeface="Wingdings" panose="05000000000000000000" pitchFamily="2" charset="2"/>
              <a:buChar char="§"/>
            </a:pPr>
            <a:endParaRPr lang="nl-NL" sz="2400" dirty="0"/>
          </a:p>
          <a:p>
            <a:pPr marL="285750" indent="-285750">
              <a:buFont typeface="Wingdings" panose="05000000000000000000" pitchFamily="2" charset="2"/>
              <a:buChar char="§"/>
            </a:pPr>
            <a:r>
              <a:rPr lang="nl-NL" sz="2400" dirty="0"/>
              <a:t>Other devices with Windows cannot be enrolled into Intune and/or are non-compliant by default. This is because not all versions support MDM enrollment in Intune or do not support WIP.</a:t>
            </a:r>
          </a:p>
          <a:p>
            <a:pPr marL="285750" indent="-285750">
              <a:buFont typeface="Wingdings" panose="05000000000000000000" pitchFamily="2" charset="2"/>
              <a:buChar char="§"/>
            </a:pPr>
            <a:endParaRPr lang="nl-NL" sz="2400" dirty="0"/>
          </a:p>
          <a:p>
            <a:pPr marL="285750" indent="-285750">
              <a:buFont typeface="Wingdings" panose="05000000000000000000" pitchFamily="2" charset="2"/>
              <a:buChar char="§"/>
            </a:pPr>
            <a:r>
              <a:rPr lang="nl-NL" sz="2400" dirty="0"/>
              <a:t>MAM policies for Windows 10 without enrollment are </a:t>
            </a:r>
            <a:r>
              <a:rPr lang="nl-NL" sz="2400" u="sng" dirty="0"/>
              <a:t>not</a:t>
            </a:r>
            <a:r>
              <a:rPr lang="nl-NL" sz="2400" dirty="0"/>
              <a:t> used because we cannot force the use of other devices than Windows 10 without conditional access. Enrollment is required to determine compliance.</a:t>
            </a:r>
          </a:p>
          <a:p>
            <a:endParaRPr lang="nl-NL" dirty="0"/>
          </a:p>
        </p:txBody>
      </p:sp>
    </p:spTree>
    <p:extLst>
      <p:ext uri="{BB962C8B-B14F-4D97-AF65-F5344CB8AC3E}">
        <p14:creationId xmlns:p14="http://schemas.microsoft.com/office/powerpoint/2010/main" val="3077150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7CED3ED-FFF7-4D97-9017-9377329EDEE9}"/>
              </a:ext>
            </a:extLst>
          </p:cNvPr>
          <p:cNvSpPr>
            <a:spLocks noGrp="1"/>
          </p:cNvSpPr>
          <p:nvPr>
            <p:ph type="title"/>
          </p:nvPr>
        </p:nvSpPr>
        <p:spPr/>
        <p:txBody>
          <a:bodyPr/>
          <a:lstStyle/>
          <a:p>
            <a:r>
              <a:rPr lang="nl-NL" dirty="0"/>
              <a:t>Management of non-Windows devices</a:t>
            </a:r>
          </a:p>
        </p:txBody>
      </p:sp>
      <p:sp>
        <p:nvSpPr>
          <p:cNvPr id="8" name="Text Placeholder 7">
            <a:extLst>
              <a:ext uri="{FF2B5EF4-FFF2-40B4-BE49-F238E27FC236}">
                <a16:creationId xmlns:a16="http://schemas.microsoft.com/office/drawing/2014/main" id="{67361E42-6E6C-43FE-8F68-F6824AD9A6E8}"/>
              </a:ext>
            </a:extLst>
          </p:cNvPr>
          <p:cNvSpPr>
            <a:spLocks noGrp="1"/>
          </p:cNvSpPr>
          <p:nvPr>
            <p:ph type="body" sz="quarter" idx="10"/>
          </p:nvPr>
        </p:nvSpPr>
        <p:spPr/>
        <p:txBody>
          <a:bodyPr/>
          <a:lstStyle/>
          <a:p>
            <a:pPr marL="342900" indent="-342900">
              <a:buFont typeface="Wingdings" panose="05000000000000000000" pitchFamily="2" charset="2"/>
              <a:buChar char="§"/>
            </a:pPr>
            <a:r>
              <a:rPr lang="nl-NL" sz="2400" dirty="0"/>
              <a:t>Corporate owned non-Windows devices are optionally managed with Intune. These devices need to be enrolled in MDM to enable management and/or compliancy. The requirement to manage non-Windows devices is gathered during the onboarding phase.</a:t>
            </a:r>
          </a:p>
          <a:p>
            <a:pPr marL="342900" indent="-342900">
              <a:buFont typeface="Wingdings" panose="05000000000000000000" pitchFamily="2" charset="2"/>
              <a:buChar char="§"/>
            </a:pPr>
            <a:endParaRPr lang="nl-NL" sz="2400" dirty="0"/>
          </a:p>
          <a:p>
            <a:pPr marL="342900" indent="-342900">
              <a:buFont typeface="Wingdings" panose="05000000000000000000" pitchFamily="2" charset="2"/>
              <a:buChar char="§"/>
            </a:pPr>
            <a:r>
              <a:rPr lang="nl-NL" sz="2400" dirty="0"/>
              <a:t>Access to corporate data is permitted from devices with iOS or Android without the need to enroll these (user owned) devices in MDM. MAM without enrollment is used instead, to enable protection at application level.</a:t>
            </a:r>
          </a:p>
          <a:p>
            <a:pPr marL="342900" indent="-342900">
              <a:buFont typeface="Wingdings" panose="05000000000000000000" pitchFamily="2" charset="2"/>
              <a:buChar char="§"/>
            </a:pPr>
            <a:endParaRPr lang="nl-NL" sz="2400" dirty="0"/>
          </a:p>
          <a:p>
            <a:pPr marL="342900" indent="-342900">
              <a:buFont typeface="Wingdings" panose="05000000000000000000" pitchFamily="2" charset="2"/>
              <a:buChar char="§"/>
            </a:pPr>
            <a:r>
              <a:rPr lang="nl-NL" sz="2400" dirty="0"/>
              <a:t>Devices other than Windows, iOS, Android or macOS are non-managed/non-trusted by default as these cannot be enrolled in MDM or controlled with MAM.</a:t>
            </a:r>
          </a:p>
          <a:p>
            <a:endParaRPr lang="nl-NL" dirty="0"/>
          </a:p>
        </p:txBody>
      </p:sp>
    </p:spTree>
    <p:extLst>
      <p:ext uri="{BB962C8B-B14F-4D97-AF65-F5344CB8AC3E}">
        <p14:creationId xmlns:p14="http://schemas.microsoft.com/office/powerpoint/2010/main" val="2722681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p:txBody>
          <a:bodyPr>
            <a:normAutofit/>
          </a:bodyPr>
          <a:lstStyle/>
          <a:p>
            <a:r>
              <a:rPr lang="nl-NL" sz="1400" dirty="0"/>
              <a:t>Setup and configure device management with Intune and Office 365 in Sogeti Smart Workspace</a:t>
            </a:r>
          </a:p>
          <a:p>
            <a:endParaRPr lang="pt-PT" sz="1400" dirty="0"/>
          </a:p>
        </p:txBody>
      </p:sp>
      <p:pic>
        <p:nvPicPr>
          <p:cNvPr id="5" name="Picture Placeholder 4" hidden="1">
            <a:extLst>
              <a:ext uri="{FF2B5EF4-FFF2-40B4-BE49-F238E27FC236}">
                <a16:creationId xmlns:a16="http://schemas.microsoft.com/office/drawing/2014/main" id="{F75B031B-5C69-4C3C-AB8F-4121747DCE28}"/>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1827110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952D83C-2131-4A0B-9C2A-FC8B8576DA37}"/>
              </a:ext>
            </a:extLst>
          </p:cNvPr>
          <p:cNvSpPr>
            <a:spLocks noGrp="1"/>
          </p:cNvSpPr>
          <p:nvPr>
            <p:ph type="title"/>
          </p:nvPr>
        </p:nvSpPr>
        <p:spPr/>
        <p:txBody>
          <a:bodyPr/>
          <a:lstStyle/>
          <a:p>
            <a:r>
              <a:rPr lang="nl-NL" dirty="0"/>
              <a:t>Mobile Device Management (MDM)</a:t>
            </a:r>
          </a:p>
        </p:txBody>
      </p:sp>
      <p:sp>
        <p:nvSpPr>
          <p:cNvPr id="8" name="Text Placeholder 7">
            <a:extLst>
              <a:ext uri="{FF2B5EF4-FFF2-40B4-BE49-F238E27FC236}">
                <a16:creationId xmlns:a16="http://schemas.microsoft.com/office/drawing/2014/main" id="{395F0F50-B615-400A-80AE-1E95E80B26CF}"/>
              </a:ext>
            </a:extLst>
          </p:cNvPr>
          <p:cNvSpPr>
            <a:spLocks noGrp="1"/>
          </p:cNvSpPr>
          <p:nvPr>
            <p:ph type="body" sz="quarter" idx="10"/>
          </p:nvPr>
        </p:nvSpPr>
        <p:spPr/>
        <p:txBody>
          <a:bodyPr/>
          <a:lstStyle/>
          <a:p>
            <a:pPr marL="350520" indent="-350520">
              <a:buFont typeface="Wingdings" panose="05000000000000000000" pitchFamily="2" charset="2"/>
              <a:buChar char="§"/>
            </a:pPr>
            <a:r>
              <a:rPr lang="nl-NL" sz="2400" dirty="0"/>
              <a:t>Automatic enrollment in MDM is configured in AAD upon Azure Active Directory Domain join for Windows 10 devices. In a hybrid scenario (AAD Hybrid join) the same is achieved with a GPO or Autopilot. These options are typical for company owned devices.</a:t>
            </a:r>
            <a:endParaRPr lang="en-US" sz="2400" dirty="0"/>
          </a:p>
          <a:p>
            <a:pPr marL="350520" indent="-350520">
              <a:buFont typeface="Wingdings" panose="05000000000000000000" pitchFamily="2" charset="2"/>
              <a:buChar char="§"/>
            </a:pPr>
            <a:endParaRPr lang="nl-NL" sz="2400" dirty="0"/>
          </a:p>
          <a:p>
            <a:pPr marL="350520" indent="-350520">
              <a:buFont typeface="Wingdings" panose="05000000000000000000" pitchFamily="2" charset="2"/>
              <a:buChar char="§"/>
            </a:pPr>
            <a:r>
              <a:rPr lang="nl-NL" sz="2400" dirty="0"/>
              <a:t>Devices can also be enrolled in MDM without joining AAD. This is the case in a BYOD scenario (Azure AD registered). This however gives limited functionality.</a:t>
            </a:r>
          </a:p>
          <a:p>
            <a:pPr marL="350520" indent="-350520">
              <a:buFont typeface="Wingdings" panose="05000000000000000000" pitchFamily="2" charset="2"/>
              <a:buChar char="§"/>
            </a:pPr>
            <a:endParaRPr lang="nl-NL" sz="2400" dirty="0"/>
          </a:p>
          <a:p>
            <a:pPr marL="350520" indent="-350520">
              <a:buFont typeface="Wingdings" panose="05000000000000000000" pitchFamily="2" charset="2"/>
              <a:buChar char="§"/>
            </a:pPr>
            <a:r>
              <a:rPr lang="nl-NL" sz="2000" dirty="0"/>
              <a:t>Note that enrollement in MDM is not the same as enrolling by installing the Intune Client (the traditional way to use Intune). For a comparisson, see https://docs.microsoft.com/en-us/intune-classic/deploy-use/pc-management-comparison</a:t>
            </a:r>
          </a:p>
          <a:p>
            <a:endParaRPr lang="nl-NL" dirty="0"/>
          </a:p>
        </p:txBody>
      </p:sp>
    </p:spTree>
    <p:extLst>
      <p:ext uri="{BB962C8B-B14F-4D97-AF65-F5344CB8AC3E}">
        <p14:creationId xmlns:p14="http://schemas.microsoft.com/office/powerpoint/2010/main" val="63241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83E5E0-A691-4451-A267-E094A251A589}"/>
              </a:ext>
            </a:extLst>
          </p:cNvPr>
          <p:cNvSpPr>
            <a:spLocks noGrp="1"/>
          </p:cNvSpPr>
          <p:nvPr>
            <p:ph type="title"/>
          </p:nvPr>
        </p:nvSpPr>
        <p:spPr/>
        <p:txBody>
          <a:bodyPr/>
          <a:lstStyle/>
          <a:p>
            <a:r>
              <a:rPr lang="nl-NL" dirty="0"/>
              <a:t>Enrollment: MDM</a:t>
            </a:r>
          </a:p>
        </p:txBody>
      </p:sp>
      <p:sp>
        <p:nvSpPr>
          <p:cNvPr id="8" name="Text Placeholder 7">
            <a:extLst>
              <a:ext uri="{FF2B5EF4-FFF2-40B4-BE49-F238E27FC236}">
                <a16:creationId xmlns:a16="http://schemas.microsoft.com/office/drawing/2014/main" id="{62B6216A-EADE-454F-8AE0-98E1306FB397}"/>
              </a:ext>
            </a:extLst>
          </p:cNvPr>
          <p:cNvSpPr>
            <a:spLocks noGrp="1"/>
          </p:cNvSpPr>
          <p:nvPr>
            <p:ph type="body" sz="quarter" idx="10"/>
          </p:nvPr>
        </p:nvSpPr>
        <p:spPr/>
        <p:txBody>
          <a:bodyPr/>
          <a:lstStyle/>
          <a:p>
            <a:r>
              <a:rPr lang="nl-NL" sz="2400" dirty="0"/>
              <a:t>After enrollment, the device is under control of Intune from which the following settings are configured on the device:</a:t>
            </a:r>
          </a:p>
          <a:p>
            <a:endParaRPr lang="nl-NL" sz="3200" dirty="0"/>
          </a:p>
          <a:p>
            <a:pPr lvl="1"/>
            <a:r>
              <a:rPr lang="nl-NL" sz="2400" dirty="0"/>
              <a:t>Configuration policies (depending on the OS and version)</a:t>
            </a:r>
          </a:p>
          <a:p>
            <a:pPr lvl="1"/>
            <a:r>
              <a:rPr lang="nl-NL" sz="2400" dirty="0"/>
              <a:t>Compliance policies</a:t>
            </a:r>
          </a:p>
          <a:p>
            <a:pPr lvl="1"/>
            <a:r>
              <a:rPr lang="nl-NL" sz="2400" dirty="0"/>
              <a:t>Application -deployment, -configuration and -protection policies</a:t>
            </a:r>
          </a:p>
          <a:p>
            <a:pPr lvl="1"/>
            <a:r>
              <a:rPr lang="nl-NL" sz="2400" dirty="0"/>
              <a:t>Software update policies (Windows 10 and iOS)</a:t>
            </a:r>
          </a:p>
          <a:p>
            <a:pPr lvl="1"/>
            <a:r>
              <a:rPr lang="nl-NL" sz="2400" dirty="0"/>
              <a:t>Security Baseline</a:t>
            </a:r>
          </a:p>
          <a:p>
            <a:pPr lvl="1"/>
            <a:endParaRPr lang="nl-NL" dirty="0"/>
          </a:p>
          <a:p>
            <a:r>
              <a:rPr lang="nl-NL" sz="1600" i="1" dirty="0"/>
              <a:t>Note that while Windows 8.1 is a supported device for enrollment in Intune MDM, in SSW (by default) we do not consider this as a supported OS as not all required features are available for Windows 8.1. With that, some features are only available for Windows 10 Anniversary (1607) or later versions. Because of this, Windows 10 Fall Creators update (1709) or newer is supported in SSW Device Management.</a:t>
            </a:r>
          </a:p>
          <a:p>
            <a:endParaRPr lang="nl-NL" dirty="0"/>
          </a:p>
        </p:txBody>
      </p:sp>
    </p:spTree>
    <p:extLst>
      <p:ext uri="{BB962C8B-B14F-4D97-AF65-F5344CB8AC3E}">
        <p14:creationId xmlns:p14="http://schemas.microsoft.com/office/powerpoint/2010/main" val="1587798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F180C2D-56CC-4FE7-BCEC-5CE38C334612}"/>
              </a:ext>
            </a:extLst>
          </p:cNvPr>
          <p:cNvSpPr>
            <a:spLocks noGrp="1"/>
          </p:cNvSpPr>
          <p:nvPr>
            <p:ph type="title"/>
          </p:nvPr>
        </p:nvSpPr>
        <p:spPr/>
        <p:txBody>
          <a:bodyPr/>
          <a:lstStyle/>
          <a:p>
            <a:r>
              <a:rPr lang="nl-NL" dirty="0"/>
              <a:t>MDM: Configuration guide</a:t>
            </a:r>
          </a:p>
        </p:txBody>
      </p:sp>
      <p:sp>
        <p:nvSpPr>
          <p:cNvPr id="8" name="Text Placeholder 7">
            <a:extLst>
              <a:ext uri="{FF2B5EF4-FFF2-40B4-BE49-F238E27FC236}">
                <a16:creationId xmlns:a16="http://schemas.microsoft.com/office/drawing/2014/main" id="{3F440F04-6344-4849-8CB6-109B44D4DB78}"/>
              </a:ext>
            </a:extLst>
          </p:cNvPr>
          <p:cNvSpPr>
            <a:spLocks noGrp="1"/>
          </p:cNvSpPr>
          <p:nvPr>
            <p:ph type="body" sz="quarter" idx="10"/>
          </p:nvPr>
        </p:nvSpPr>
        <p:spPr/>
        <p:txBody>
          <a:bodyPr/>
          <a:lstStyle/>
          <a:p>
            <a:r>
              <a:rPr lang="nl-NL" sz="2400" b="1" dirty="0">
                <a:solidFill>
                  <a:srgbClr val="88D5ED"/>
                </a:solidFill>
              </a:rPr>
              <a:t>Configuration policies</a:t>
            </a:r>
          </a:p>
          <a:p>
            <a:pPr lvl="1"/>
            <a:r>
              <a:rPr lang="nl-NL" sz="2400" dirty="0"/>
              <a:t>Only required settings are configured</a:t>
            </a:r>
          </a:p>
          <a:p>
            <a:pPr lvl="1"/>
            <a:r>
              <a:rPr lang="nl-NL" sz="2400" dirty="0"/>
              <a:t>Preferrably applied to Company owned devices only</a:t>
            </a:r>
          </a:p>
          <a:p>
            <a:pPr lvl="1"/>
            <a:endParaRPr lang="nl-NL" sz="2000" dirty="0"/>
          </a:p>
          <a:p>
            <a:r>
              <a:rPr lang="nl-NL" sz="2400" b="1" dirty="0">
                <a:solidFill>
                  <a:srgbClr val="88D5ED"/>
                </a:solidFill>
              </a:rPr>
              <a:t>Compliance policies</a:t>
            </a:r>
          </a:p>
          <a:p>
            <a:pPr lvl="1"/>
            <a:r>
              <a:rPr lang="nl-NL" sz="2400" dirty="0"/>
              <a:t>Required for conditional access</a:t>
            </a:r>
          </a:p>
          <a:p>
            <a:pPr lvl="1"/>
            <a:r>
              <a:rPr lang="nl-NL" sz="2400" dirty="0"/>
              <a:t>Next to security requirements, company device fleet determines the required settings</a:t>
            </a:r>
          </a:p>
          <a:p>
            <a:pPr lvl="1"/>
            <a:r>
              <a:rPr lang="nl-NL" sz="2400" dirty="0"/>
              <a:t>Platform specific policies are used</a:t>
            </a:r>
          </a:p>
          <a:p>
            <a:pPr lvl="1"/>
            <a:r>
              <a:rPr lang="nl-NL" sz="2400" dirty="0"/>
              <a:t>By default, conditional access is enabled in SSW which also means compliancy policies must be configured</a:t>
            </a:r>
          </a:p>
          <a:p>
            <a:endParaRPr lang="nl-NL" dirty="0"/>
          </a:p>
        </p:txBody>
      </p:sp>
    </p:spTree>
    <p:extLst>
      <p:ext uri="{BB962C8B-B14F-4D97-AF65-F5344CB8AC3E}">
        <p14:creationId xmlns:p14="http://schemas.microsoft.com/office/powerpoint/2010/main" val="3207656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CEBBC38-B5C2-455B-B8EB-FB3A7F29C66D}"/>
              </a:ext>
            </a:extLst>
          </p:cNvPr>
          <p:cNvSpPr>
            <a:spLocks noGrp="1"/>
          </p:cNvSpPr>
          <p:nvPr>
            <p:ph type="title"/>
          </p:nvPr>
        </p:nvSpPr>
        <p:spPr/>
        <p:txBody>
          <a:bodyPr/>
          <a:lstStyle/>
          <a:p>
            <a:r>
              <a:rPr lang="nl-NL" dirty="0"/>
              <a:t>Application policies (MDM and MAM)</a:t>
            </a:r>
          </a:p>
        </p:txBody>
      </p:sp>
      <p:sp>
        <p:nvSpPr>
          <p:cNvPr id="8" name="Text Placeholder 7">
            <a:extLst>
              <a:ext uri="{FF2B5EF4-FFF2-40B4-BE49-F238E27FC236}">
                <a16:creationId xmlns:a16="http://schemas.microsoft.com/office/drawing/2014/main" id="{338C82BC-970B-47AD-850E-2112018DA062}"/>
              </a:ext>
            </a:extLst>
          </p:cNvPr>
          <p:cNvSpPr>
            <a:spLocks noGrp="1"/>
          </p:cNvSpPr>
          <p:nvPr>
            <p:ph type="body" sz="quarter" idx="10"/>
          </p:nvPr>
        </p:nvSpPr>
        <p:spPr/>
        <p:txBody>
          <a:bodyPr/>
          <a:lstStyle/>
          <a:p>
            <a:r>
              <a:rPr lang="nl-NL" sz="2400" b="1" dirty="0">
                <a:solidFill>
                  <a:srgbClr val="88D5ED"/>
                </a:solidFill>
              </a:rPr>
              <a:t>Application deployment</a:t>
            </a:r>
          </a:p>
          <a:p>
            <a:endParaRPr lang="nl-NL" sz="2400" b="1" dirty="0">
              <a:solidFill>
                <a:srgbClr val="88D5ED"/>
              </a:solidFill>
            </a:endParaRPr>
          </a:p>
          <a:p>
            <a:pPr lvl="1"/>
            <a:r>
              <a:rPr lang="nl-NL" sz="2400" dirty="0"/>
              <a:t>Applications can be deployed to devices with Windows 10, iOS, Android and macOS</a:t>
            </a:r>
          </a:p>
          <a:p>
            <a:pPr lvl="1"/>
            <a:r>
              <a:rPr lang="nl-NL" sz="2400" dirty="0"/>
              <a:t>In MDM, not all package types can be used (https://docs.microsoft.com/en-us/intune/apps-add)</a:t>
            </a:r>
          </a:p>
          <a:p>
            <a:pPr lvl="1"/>
            <a:r>
              <a:rPr lang="nl-NL" sz="2400" dirty="0"/>
              <a:t>Apps can be deployed to both MDM managed and MAM controlled devices which are not enrolled in MDM</a:t>
            </a:r>
          </a:p>
          <a:p>
            <a:pPr lvl="1"/>
            <a:r>
              <a:rPr lang="nl-NL" sz="2400" dirty="0"/>
              <a:t>Apps can be required (forced install) on MDM managed devices and optional (‘available’) on both MDM and MAM managed devices</a:t>
            </a:r>
          </a:p>
          <a:p>
            <a:endParaRPr lang="nl-NL" dirty="0"/>
          </a:p>
        </p:txBody>
      </p:sp>
    </p:spTree>
    <p:extLst>
      <p:ext uri="{BB962C8B-B14F-4D97-AF65-F5344CB8AC3E}">
        <p14:creationId xmlns:p14="http://schemas.microsoft.com/office/powerpoint/2010/main" val="1423701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C683B36-7BB2-4E74-A3FC-D307B8B6570D}"/>
              </a:ext>
            </a:extLst>
          </p:cNvPr>
          <p:cNvSpPr>
            <a:spLocks noGrp="1"/>
          </p:cNvSpPr>
          <p:nvPr>
            <p:ph type="title"/>
          </p:nvPr>
        </p:nvSpPr>
        <p:spPr/>
        <p:txBody>
          <a:bodyPr/>
          <a:lstStyle/>
          <a:p>
            <a:r>
              <a:rPr lang="nl-NL" dirty="0"/>
              <a:t>Application policies (MDM and MAM)</a:t>
            </a:r>
          </a:p>
        </p:txBody>
      </p:sp>
      <p:sp>
        <p:nvSpPr>
          <p:cNvPr id="8" name="Text Placeholder 7">
            <a:extLst>
              <a:ext uri="{FF2B5EF4-FFF2-40B4-BE49-F238E27FC236}">
                <a16:creationId xmlns:a16="http://schemas.microsoft.com/office/drawing/2014/main" id="{0F194F0A-E381-4DB8-81C7-129707E08A18}"/>
              </a:ext>
            </a:extLst>
          </p:cNvPr>
          <p:cNvSpPr>
            <a:spLocks noGrp="1"/>
          </p:cNvSpPr>
          <p:nvPr>
            <p:ph type="body" sz="quarter" idx="10"/>
          </p:nvPr>
        </p:nvSpPr>
        <p:spPr/>
        <p:txBody>
          <a:bodyPr/>
          <a:lstStyle/>
          <a:p>
            <a:r>
              <a:rPr lang="nl-NL" sz="2400" b="1" dirty="0">
                <a:solidFill>
                  <a:srgbClr val="88D5ED"/>
                </a:solidFill>
              </a:rPr>
              <a:t>Application Configuration policies</a:t>
            </a:r>
          </a:p>
          <a:p>
            <a:endParaRPr lang="nl-NL" sz="2400" b="1" dirty="0">
              <a:solidFill>
                <a:srgbClr val="88D5ED"/>
              </a:solidFill>
            </a:endParaRPr>
          </a:p>
          <a:p>
            <a:pPr lvl="1"/>
            <a:r>
              <a:rPr lang="nl-NL" sz="2400" dirty="0"/>
              <a:t>These policies are available for iOS and Android only.</a:t>
            </a:r>
          </a:p>
          <a:p>
            <a:pPr lvl="1"/>
            <a:r>
              <a:rPr lang="nl-NL" sz="2400" dirty="0"/>
              <a:t>Configuration settings are determined in the Application Packaging process during the application intake.</a:t>
            </a:r>
          </a:p>
          <a:p>
            <a:pPr lvl="1"/>
            <a:r>
              <a:rPr lang="nl-NL" sz="2400" dirty="0"/>
              <a:t>These policies are custom, not part of the standard service.</a:t>
            </a:r>
          </a:p>
          <a:p>
            <a:endParaRPr lang="nl-NL" dirty="0"/>
          </a:p>
        </p:txBody>
      </p:sp>
    </p:spTree>
    <p:extLst>
      <p:ext uri="{BB962C8B-B14F-4D97-AF65-F5344CB8AC3E}">
        <p14:creationId xmlns:p14="http://schemas.microsoft.com/office/powerpoint/2010/main" val="311785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340D042-FBD2-470A-B865-4C0762B23297}"/>
              </a:ext>
            </a:extLst>
          </p:cNvPr>
          <p:cNvSpPr>
            <a:spLocks noGrp="1"/>
          </p:cNvSpPr>
          <p:nvPr>
            <p:ph type="title"/>
          </p:nvPr>
        </p:nvSpPr>
        <p:spPr/>
        <p:txBody>
          <a:bodyPr/>
          <a:lstStyle/>
          <a:p>
            <a:r>
              <a:rPr lang="nl-NL" dirty="0"/>
              <a:t>Application policies (MDM and MAM)</a:t>
            </a:r>
          </a:p>
        </p:txBody>
      </p:sp>
      <p:sp>
        <p:nvSpPr>
          <p:cNvPr id="8" name="Text Placeholder 7">
            <a:extLst>
              <a:ext uri="{FF2B5EF4-FFF2-40B4-BE49-F238E27FC236}">
                <a16:creationId xmlns:a16="http://schemas.microsoft.com/office/drawing/2014/main" id="{AB446342-DEE5-41E5-8A3C-543140B9FF34}"/>
              </a:ext>
            </a:extLst>
          </p:cNvPr>
          <p:cNvSpPr>
            <a:spLocks noGrp="1"/>
          </p:cNvSpPr>
          <p:nvPr>
            <p:ph type="body" sz="quarter" idx="10"/>
          </p:nvPr>
        </p:nvSpPr>
        <p:spPr/>
        <p:txBody>
          <a:bodyPr/>
          <a:lstStyle/>
          <a:p>
            <a:r>
              <a:rPr lang="nl-NL" sz="2400" dirty="0"/>
              <a:t>Application Protection policies</a:t>
            </a:r>
          </a:p>
          <a:p>
            <a:pPr lvl="1"/>
            <a:r>
              <a:rPr lang="nl-NL" sz="2400" dirty="0"/>
              <a:t>These policies protect data that is processed in applications under management of these policies. When applied, data can only be processed by one of the managed apps. Additionally, security meassures are configured in the protection settings.</a:t>
            </a:r>
          </a:p>
          <a:p>
            <a:pPr lvl="1"/>
            <a:endParaRPr lang="nl-NL" sz="2400" dirty="0"/>
          </a:p>
          <a:p>
            <a:pPr lvl="1"/>
            <a:r>
              <a:rPr lang="nl-NL" sz="2400" dirty="0"/>
              <a:t>MAM without enrollement is configured for all available apps on iOS and Android devices</a:t>
            </a:r>
          </a:p>
          <a:p>
            <a:pPr lvl="1"/>
            <a:endParaRPr lang="nl-NL" sz="2400" dirty="0"/>
          </a:p>
          <a:p>
            <a:pPr lvl="1"/>
            <a:r>
              <a:rPr lang="nl-NL" sz="2400" dirty="0"/>
              <a:t>MAM with MDM enrollement (WIP) is configured for all available apps on Windows 10 devices. LOB apps that are WIP-unaware (not enlightened app) are added as custom protected apps.</a:t>
            </a:r>
          </a:p>
          <a:p>
            <a:endParaRPr lang="nl-NL" dirty="0"/>
          </a:p>
        </p:txBody>
      </p:sp>
    </p:spTree>
    <p:extLst>
      <p:ext uri="{BB962C8B-B14F-4D97-AF65-F5344CB8AC3E}">
        <p14:creationId xmlns:p14="http://schemas.microsoft.com/office/powerpoint/2010/main" val="2423898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65ABA9-9AEF-4ACA-855D-26FA22B3EA8E}"/>
              </a:ext>
            </a:extLst>
          </p:cNvPr>
          <p:cNvSpPr>
            <a:spLocks noGrp="1"/>
          </p:cNvSpPr>
          <p:nvPr>
            <p:ph type="title"/>
          </p:nvPr>
        </p:nvSpPr>
        <p:spPr/>
        <p:txBody>
          <a:bodyPr/>
          <a:lstStyle/>
          <a:p>
            <a:r>
              <a:rPr lang="nl-NL" dirty="0"/>
              <a:t>Software Updates (MDM)</a:t>
            </a:r>
          </a:p>
        </p:txBody>
      </p:sp>
      <p:sp>
        <p:nvSpPr>
          <p:cNvPr id="8" name="Text Placeholder 7">
            <a:extLst>
              <a:ext uri="{FF2B5EF4-FFF2-40B4-BE49-F238E27FC236}">
                <a16:creationId xmlns:a16="http://schemas.microsoft.com/office/drawing/2014/main" id="{208B1F74-69F3-4168-A111-CB29D7EF52C7}"/>
              </a:ext>
            </a:extLst>
          </p:cNvPr>
          <p:cNvSpPr>
            <a:spLocks noGrp="1"/>
          </p:cNvSpPr>
          <p:nvPr>
            <p:ph type="body" sz="quarter" idx="10"/>
          </p:nvPr>
        </p:nvSpPr>
        <p:spPr>
          <a:xfrm>
            <a:off x="407987" y="1413990"/>
            <a:ext cx="11376025" cy="5039198"/>
          </a:xfrm>
        </p:spPr>
        <p:txBody>
          <a:bodyPr/>
          <a:lstStyle/>
          <a:p>
            <a:pPr marL="342900" indent="-342900">
              <a:buFont typeface="Wingdings" panose="05000000000000000000" pitchFamily="2" charset="2"/>
              <a:buChar char="§"/>
            </a:pPr>
            <a:endParaRPr lang="nl-NL" sz="2400" dirty="0"/>
          </a:p>
          <a:p>
            <a:pPr marL="342900" indent="-342900">
              <a:buFont typeface="Wingdings" panose="05000000000000000000" pitchFamily="2" charset="2"/>
              <a:buChar char="§"/>
            </a:pPr>
            <a:r>
              <a:rPr lang="nl-NL" sz="2400" dirty="0"/>
              <a:t>Quality and Feature updates for Windows 10 are deployed using Windows Update for Business. To control update behaviour, Software Update policies are configured.</a:t>
            </a:r>
          </a:p>
          <a:p>
            <a:pPr marL="342900" indent="-342900">
              <a:buFont typeface="Wingdings" panose="05000000000000000000" pitchFamily="2" charset="2"/>
              <a:buChar char="§"/>
            </a:pPr>
            <a:endParaRPr lang="nl-NL" sz="2400" dirty="0"/>
          </a:p>
          <a:p>
            <a:pPr marL="342900" indent="-342900">
              <a:buFont typeface="Wingdings" panose="05000000000000000000" pitchFamily="2" charset="2"/>
              <a:buChar char="§"/>
            </a:pPr>
            <a:r>
              <a:rPr lang="nl-NL" sz="2400" dirty="0"/>
              <a:t>At least One update ring is configured per servicing channel. Depending on the organization size and complexity, multiple rings with different settings are configured per channel.</a:t>
            </a:r>
          </a:p>
          <a:p>
            <a:endParaRPr lang="nl-NL" dirty="0"/>
          </a:p>
        </p:txBody>
      </p:sp>
    </p:spTree>
    <p:extLst>
      <p:ext uri="{BB962C8B-B14F-4D97-AF65-F5344CB8AC3E}">
        <p14:creationId xmlns:p14="http://schemas.microsoft.com/office/powerpoint/2010/main" val="1916714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65ABA9-9AEF-4ACA-855D-26FA22B3EA8E}"/>
              </a:ext>
            </a:extLst>
          </p:cNvPr>
          <p:cNvSpPr>
            <a:spLocks noGrp="1"/>
          </p:cNvSpPr>
          <p:nvPr>
            <p:ph type="title"/>
          </p:nvPr>
        </p:nvSpPr>
        <p:spPr/>
        <p:txBody>
          <a:bodyPr/>
          <a:lstStyle/>
          <a:p>
            <a:r>
              <a:rPr lang="nl-NL" dirty="0"/>
              <a:t>Security Baseline (Windows 10 MDM)</a:t>
            </a:r>
          </a:p>
        </p:txBody>
      </p:sp>
      <p:sp>
        <p:nvSpPr>
          <p:cNvPr id="8" name="Text Placeholder 7">
            <a:extLst>
              <a:ext uri="{FF2B5EF4-FFF2-40B4-BE49-F238E27FC236}">
                <a16:creationId xmlns:a16="http://schemas.microsoft.com/office/drawing/2014/main" id="{208B1F74-69F3-4168-A111-CB29D7EF52C7}"/>
              </a:ext>
            </a:extLst>
          </p:cNvPr>
          <p:cNvSpPr>
            <a:spLocks noGrp="1"/>
          </p:cNvSpPr>
          <p:nvPr>
            <p:ph type="body" sz="quarter" idx="10"/>
          </p:nvPr>
        </p:nvSpPr>
        <p:spPr>
          <a:xfrm>
            <a:off x="407987" y="1413990"/>
            <a:ext cx="11376025" cy="5039198"/>
          </a:xfrm>
        </p:spPr>
        <p:txBody>
          <a:bodyPr/>
          <a:lstStyle/>
          <a:p>
            <a:pPr marL="342900" indent="-342900">
              <a:buFont typeface="Wingdings" panose="05000000000000000000" pitchFamily="2" charset="2"/>
              <a:buChar char="§"/>
            </a:pPr>
            <a:endParaRPr lang="nl-NL" sz="2400" dirty="0"/>
          </a:p>
          <a:p>
            <a:pPr marL="342900" indent="-342900">
              <a:buFont typeface="Wingdings" panose="05000000000000000000" pitchFamily="2" charset="2"/>
              <a:buChar char="§"/>
            </a:pPr>
            <a:r>
              <a:rPr lang="en-US" sz="2400" dirty="0"/>
              <a:t>Pre-configured groups of Windows settings that help apply a known group of settings and default values that are recommended by the relevant security teams</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Requires Windows 10 1809 or later</a:t>
            </a:r>
          </a:p>
          <a:p>
            <a:pPr marL="342900" indent="-342900">
              <a:buFont typeface="Wingdings" panose="05000000000000000000" pitchFamily="2" charset="2"/>
              <a:buChar char="§"/>
            </a:pPr>
            <a:endParaRPr lang="nl-NL" sz="2400" dirty="0"/>
          </a:p>
          <a:p>
            <a:pPr marL="342900" indent="-342900">
              <a:buFont typeface="Wingdings" panose="05000000000000000000" pitchFamily="2" charset="2"/>
              <a:buChar char="§"/>
            </a:pPr>
            <a:r>
              <a:rPr lang="nl-NL" sz="2400" dirty="0"/>
              <a:t>The baseline settings match those set by GPO for ‘standard’ Windows security teams</a:t>
            </a:r>
          </a:p>
          <a:p>
            <a:pPr marL="342900" indent="-342900">
              <a:buFont typeface="Wingdings" panose="05000000000000000000" pitchFamily="2" charset="2"/>
              <a:buChar char="§"/>
            </a:pPr>
            <a:endParaRPr lang="nl-NL" sz="2400" dirty="0"/>
          </a:p>
          <a:p>
            <a:pPr marL="342900" indent="-342900">
              <a:buFont typeface="Wingdings" panose="05000000000000000000" pitchFamily="2" charset="2"/>
              <a:buChar char="§"/>
            </a:pPr>
            <a:r>
              <a:rPr lang="nl-NL" sz="2400" dirty="0"/>
              <a:t>Additional baselines for ATP and Edge</a:t>
            </a:r>
            <a:endParaRPr lang="en-US" sz="2400" dirty="0"/>
          </a:p>
        </p:txBody>
      </p:sp>
    </p:spTree>
    <p:extLst>
      <p:ext uri="{BB962C8B-B14F-4D97-AF65-F5344CB8AC3E}">
        <p14:creationId xmlns:p14="http://schemas.microsoft.com/office/powerpoint/2010/main" val="1263530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941037B-C640-4C45-9708-0E59057E32F9}"/>
              </a:ext>
            </a:extLst>
          </p:cNvPr>
          <p:cNvSpPr>
            <a:spLocks noGrp="1"/>
          </p:cNvSpPr>
          <p:nvPr>
            <p:ph type="body" sz="quarter" idx="11"/>
          </p:nvPr>
        </p:nvSpPr>
        <p:spPr/>
        <p:txBody>
          <a:bodyPr/>
          <a:lstStyle/>
          <a:p>
            <a:r>
              <a:rPr lang="nl-NL" dirty="0"/>
              <a:t>Protection with EM+S</a:t>
            </a:r>
          </a:p>
          <a:p>
            <a:endParaRPr lang="nl-NL" dirty="0"/>
          </a:p>
        </p:txBody>
      </p:sp>
    </p:spTree>
    <p:extLst>
      <p:ext uri="{BB962C8B-B14F-4D97-AF65-F5344CB8AC3E}">
        <p14:creationId xmlns:p14="http://schemas.microsoft.com/office/powerpoint/2010/main" val="3139290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9D5F81-0585-47D9-8D3C-236115310D03}"/>
              </a:ext>
            </a:extLst>
          </p:cNvPr>
          <p:cNvSpPr>
            <a:spLocks noGrp="1"/>
          </p:cNvSpPr>
          <p:nvPr>
            <p:ph type="title"/>
          </p:nvPr>
        </p:nvSpPr>
        <p:spPr/>
        <p:txBody>
          <a:bodyPr/>
          <a:lstStyle/>
          <a:p>
            <a:r>
              <a:rPr lang="nl-NL" dirty="0"/>
              <a:t>Balance between protection on the device and protection on the information – or combined</a:t>
            </a:r>
          </a:p>
        </p:txBody>
      </p:sp>
      <p:pic>
        <p:nvPicPr>
          <p:cNvPr id="9" name="Picture 8">
            <a:extLst>
              <a:ext uri="{FF2B5EF4-FFF2-40B4-BE49-F238E27FC236}">
                <a16:creationId xmlns:a16="http://schemas.microsoft.com/office/drawing/2014/main" id="{9354F88B-69A8-4D9F-B3B9-F14B7763C88D}"/>
              </a:ext>
            </a:extLst>
          </p:cNvPr>
          <p:cNvPicPr/>
          <p:nvPr/>
        </p:nvPicPr>
        <p:blipFill>
          <a:blip r:embed="rId2"/>
          <a:stretch>
            <a:fillRect/>
          </a:stretch>
        </p:blipFill>
        <p:spPr>
          <a:xfrm>
            <a:off x="2161603" y="1321871"/>
            <a:ext cx="7362382" cy="4214258"/>
          </a:xfrm>
          <a:prstGeom prst="rect">
            <a:avLst/>
          </a:prstGeom>
        </p:spPr>
      </p:pic>
    </p:spTree>
    <p:extLst>
      <p:ext uri="{BB962C8B-B14F-4D97-AF65-F5344CB8AC3E}">
        <p14:creationId xmlns:p14="http://schemas.microsoft.com/office/powerpoint/2010/main" val="3965469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a:xfrm>
            <a:off x="407988" y="1443355"/>
            <a:ext cx="5832028" cy="1418714"/>
          </a:xfrm>
        </p:spPr>
        <p:txBody>
          <a:bodyPr>
            <a:normAutofit/>
          </a:bodyPr>
          <a:lstStyle/>
          <a:p>
            <a:r>
              <a:rPr lang="en-US" sz="3600" dirty="0"/>
              <a:t>Classic vs Modern Workspace Management</a:t>
            </a:r>
            <a:endParaRPr lang="pt-PT" sz="3600" dirty="0"/>
          </a:p>
        </p:txBody>
      </p:sp>
    </p:spTree>
    <p:extLst>
      <p:ext uri="{BB962C8B-B14F-4D97-AF65-F5344CB8AC3E}">
        <p14:creationId xmlns:p14="http://schemas.microsoft.com/office/powerpoint/2010/main" val="1837391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CA2C37-2673-4308-A34F-F1931D1D7B9C}"/>
              </a:ext>
            </a:extLst>
          </p:cNvPr>
          <p:cNvSpPr>
            <a:spLocks noGrp="1"/>
          </p:cNvSpPr>
          <p:nvPr>
            <p:ph type="title"/>
          </p:nvPr>
        </p:nvSpPr>
        <p:spPr/>
        <p:txBody>
          <a:bodyPr/>
          <a:lstStyle/>
          <a:p>
            <a:r>
              <a:rPr lang="nl-NL" dirty="0"/>
              <a:t>Protection of applications and data with EM+S</a:t>
            </a:r>
          </a:p>
        </p:txBody>
      </p:sp>
      <p:sp>
        <p:nvSpPr>
          <p:cNvPr id="4" name="Text Placeholder 3">
            <a:extLst>
              <a:ext uri="{FF2B5EF4-FFF2-40B4-BE49-F238E27FC236}">
                <a16:creationId xmlns:a16="http://schemas.microsoft.com/office/drawing/2014/main" id="{1F852823-09C5-471B-ADFA-B28C1CA41889}"/>
              </a:ext>
            </a:extLst>
          </p:cNvPr>
          <p:cNvSpPr>
            <a:spLocks noGrp="1"/>
          </p:cNvSpPr>
          <p:nvPr>
            <p:ph type="body" sz="quarter" idx="10"/>
          </p:nvPr>
        </p:nvSpPr>
        <p:spPr/>
        <p:txBody>
          <a:bodyPr/>
          <a:lstStyle/>
          <a:p>
            <a:r>
              <a:rPr lang="nl-NL" sz="2400" dirty="0"/>
              <a:t>The combination of Office 365, Intune and Azure Active Directory enables us to configure policies to control and restrict access to applications and data. Depending on the required meassures, different layers of controls are available:</a:t>
            </a:r>
          </a:p>
          <a:p>
            <a:pPr lvl="2"/>
            <a:r>
              <a:rPr lang="nl-NL" sz="2400" dirty="0"/>
              <a:t>Protection with subscription, username and password</a:t>
            </a:r>
          </a:p>
          <a:p>
            <a:pPr lvl="2"/>
            <a:r>
              <a:rPr lang="nl-NL" sz="2400" dirty="0"/>
              <a:t>Conditional access with Multi factor authentication</a:t>
            </a:r>
          </a:p>
          <a:p>
            <a:pPr lvl="2"/>
            <a:r>
              <a:rPr lang="nl-NL" sz="2400" dirty="0"/>
              <a:t>Conditional Access with Device and/or App compliancy</a:t>
            </a:r>
          </a:p>
          <a:p>
            <a:pPr lvl="2"/>
            <a:r>
              <a:rPr lang="nl-NL" sz="2400" dirty="0"/>
              <a:t>Cloud App Security (available in EM+S E5)</a:t>
            </a:r>
          </a:p>
          <a:p>
            <a:pPr lvl="2"/>
            <a:endParaRPr lang="nl-NL" dirty="0"/>
          </a:p>
          <a:p>
            <a:r>
              <a:rPr lang="nl-NL" sz="2000" dirty="0"/>
              <a:t>The figure on the following pages explain the different layers of protection and how they are used in SSW.</a:t>
            </a:r>
          </a:p>
          <a:p>
            <a:endParaRPr lang="nl-NL" dirty="0"/>
          </a:p>
        </p:txBody>
      </p:sp>
    </p:spTree>
    <p:extLst>
      <p:ext uri="{BB962C8B-B14F-4D97-AF65-F5344CB8AC3E}">
        <p14:creationId xmlns:p14="http://schemas.microsoft.com/office/powerpoint/2010/main" val="770628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68E4378-EDB0-41E2-B4B0-98E9679ECE59}"/>
              </a:ext>
            </a:extLst>
          </p:cNvPr>
          <p:cNvSpPr>
            <a:spLocks noGrp="1"/>
          </p:cNvSpPr>
          <p:nvPr>
            <p:ph type="title"/>
          </p:nvPr>
        </p:nvSpPr>
        <p:spPr/>
        <p:txBody>
          <a:bodyPr/>
          <a:lstStyle/>
          <a:p>
            <a:r>
              <a:rPr lang="nl-NL" dirty="0"/>
              <a:t>Protection with EM+S: the SSW approach</a:t>
            </a:r>
          </a:p>
        </p:txBody>
      </p:sp>
      <p:pic>
        <p:nvPicPr>
          <p:cNvPr id="9" name="Picture 8">
            <a:extLst>
              <a:ext uri="{FF2B5EF4-FFF2-40B4-BE49-F238E27FC236}">
                <a16:creationId xmlns:a16="http://schemas.microsoft.com/office/drawing/2014/main" id="{AB18E5CC-D1E0-464E-B314-9D70CA232B71}"/>
              </a:ext>
            </a:extLst>
          </p:cNvPr>
          <p:cNvPicPr>
            <a:picLocks noChangeAspect="1"/>
          </p:cNvPicPr>
          <p:nvPr/>
        </p:nvPicPr>
        <p:blipFill>
          <a:blip r:embed="rId2"/>
          <a:stretch>
            <a:fillRect/>
          </a:stretch>
        </p:blipFill>
        <p:spPr>
          <a:xfrm>
            <a:off x="2913563" y="1094494"/>
            <a:ext cx="6364874" cy="5488342"/>
          </a:xfrm>
          <a:prstGeom prst="rect">
            <a:avLst/>
          </a:prstGeom>
        </p:spPr>
      </p:pic>
    </p:spTree>
    <p:extLst>
      <p:ext uri="{BB962C8B-B14F-4D97-AF65-F5344CB8AC3E}">
        <p14:creationId xmlns:p14="http://schemas.microsoft.com/office/powerpoint/2010/main" val="3068118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68E4378-EDB0-41E2-B4B0-98E9679ECE59}"/>
              </a:ext>
            </a:extLst>
          </p:cNvPr>
          <p:cNvSpPr>
            <a:spLocks noGrp="1"/>
          </p:cNvSpPr>
          <p:nvPr>
            <p:ph type="title"/>
          </p:nvPr>
        </p:nvSpPr>
        <p:spPr/>
        <p:txBody>
          <a:bodyPr/>
          <a:lstStyle/>
          <a:p>
            <a:r>
              <a:rPr lang="nl-NL" dirty="0"/>
              <a:t>Protection with EM+S: the SSW approach</a:t>
            </a:r>
          </a:p>
        </p:txBody>
      </p:sp>
      <p:pic>
        <p:nvPicPr>
          <p:cNvPr id="2" name="Picture 1">
            <a:extLst>
              <a:ext uri="{FF2B5EF4-FFF2-40B4-BE49-F238E27FC236}">
                <a16:creationId xmlns:a16="http://schemas.microsoft.com/office/drawing/2014/main" id="{2F0FF496-37B1-4618-B6D7-4677629F8F41}"/>
              </a:ext>
            </a:extLst>
          </p:cNvPr>
          <p:cNvPicPr>
            <a:picLocks noChangeAspect="1"/>
          </p:cNvPicPr>
          <p:nvPr/>
        </p:nvPicPr>
        <p:blipFill>
          <a:blip r:embed="rId2"/>
          <a:stretch>
            <a:fillRect/>
          </a:stretch>
        </p:blipFill>
        <p:spPr>
          <a:xfrm>
            <a:off x="894251" y="1633572"/>
            <a:ext cx="10403499" cy="4459724"/>
          </a:xfrm>
          <a:prstGeom prst="rect">
            <a:avLst/>
          </a:prstGeom>
        </p:spPr>
      </p:pic>
    </p:spTree>
    <p:extLst>
      <p:ext uri="{BB962C8B-B14F-4D97-AF65-F5344CB8AC3E}">
        <p14:creationId xmlns:p14="http://schemas.microsoft.com/office/powerpoint/2010/main" val="2692497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68E4378-EDB0-41E2-B4B0-98E9679ECE59}"/>
              </a:ext>
            </a:extLst>
          </p:cNvPr>
          <p:cNvSpPr>
            <a:spLocks noGrp="1"/>
          </p:cNvSpPr>
          <p:nvPr>
            <p:ph type="title"/>
          </p:nvPr>
        </p:nvSpPr>
        <p:spPr/>
        <p:txBody>
          <a:bodyPr/>
          <a:lstStyle/>
          <a:p>
            <a:r>
              <a:rPr lang="nl-NL" dirty="0"/>
              <a:t>Protection with EM+S: the SSW approach</a:t>
            </a:r>
          </a:p>
        </p:txBody>
      </p:sp>
      <p:pic>
        <p:nvPicPr>
          <p:cNvPr id="2" name="Picture 1">
            <a:extLst>
              <a:ext uri="{FF2B5EF4-FFF2-40B4-BE49-F238E27FC236}">
                <a16:creationId xmlns:a16="http://schemas.microsoft.com/office/drawing/2014/main" id="{D92E9EA9-CB6D-48E6-939D-8E034953CCB6}"/>
              </a:ext>
            </a:extLst>
          </p:cNvPr>
          <p:cNvPicPr>
            <a:picLocks noChangeAspect="1"/>
          </p:cNvPicPr>
          <p:nvPr/>
        </p:nvPicPr>
        <p:blipFill>
          <a:blip r:embed="rId2"/>
          <a:stretch>
            <a:fillRect/>
          </a:stretch>
        </p:blipFill>
        <p:spPr>
          <a:xfrm>
            <a:off x="974515" y="1633572"/>
            <a:ext cx="10242971" cy="4387716"/>
          </a:xfrm>
          <a:prstGeom prst="rect">
            <a:avLst/>
          </a:prstGeom>
        </p:spPr>
      </p:pic>
    </p:spTree>
    <p:extLst>
      <p:ext uri="{BB962C8B-B14F-4D97-AF65-F5344CB8AC3E}">
        <p14:creationId xmlns:p14="http://schemas.microsoft.com/office/powerpoint/2010/main" val="27646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68E4378-EDB0-41E2-B4B0-98E9679ECE59}"/>
              </a:ext>
            </a:extLst>
          </p:cNvPr>
          <p:cNvSpPr>
            <a:spLocks noGrp="1"/>
          </p:cNvSpPr>
          <p:nvPr>
            <p:ph type="title"/>
          </p:nvPr>
        </p:nvSpPr>
        <p:spPr/>
        <p:txBody>
          <a:bodyPr/>
          <a:lstStyle/>
          <a:p>
            <a:r>
              <a:rPr lang="nl-NL" dirty="0"/>
              <a:t>Protection with EM+S: the SSW approach</a:t>
            </a:r>
          </a:p>
        </p:txBody>
      </p:sp>
      <p:pic>
        <p:nvPicPr>
          <p:cNvPr id="2" name="Picture 1">
            <a:extLst>
              <a:ext uri="{FF2B5EF4-FFF2-40B4-BE49-F238E27FC236}">
                <a16:creationId xmlns:a16="http://schemas.microsoft.com/office/drawing/2014/main" id="{D6941750-A18D-489C-AAE0-20BF56CB9CB4}"/>
              </a:ext>
            </a:extLst>
          </p:cNvPr>
          <p:cNvPicPr>
            <a:picLocks noChangeAspect="1"/>
          </p:cNvPicPr>
          <p:nvPr/>
        </p:nvPicPr>
        <p:blipFill>
          <a:blip r:embed="rId2"/>
          <a:stretch>
            <a:fillRect/>
          </a:stretch>
        </p:blipFill>
        <p:spPr>
          <a:xfrm>
            <a:off x="798896" y="1398856"/>
            <a:ext cx="10594209" cy="4694440"/>
          </a:xfrm>
          <a:prstGeom prst="rect">
            <a:avLst/>
          </a:prstGeom>
        </p:spPr>
      </p:pic>
    </p:spTree>
    <p:extLst>
      <p:ext uri="{BB962C8B-B14F-4D97-AF65-F5344CB8AC3E}">
        <p14:creationId xmlns:p14="http://schemas.microsoft.com/office/powerpoint/2010/main" val="2405395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68E4378-EDB0-41E2-B4B0-98E9679ECE59}"/>
              </a:ext>
            </a:extLst>
          </p:cNvPr>
          <p:cNvSpPr>
            <a:spLocks noGrp="1"/>
          </p:cNvSpPr>
          <p:nvPr>
            <p:ph type="title"/>
          </p:nvPr>
        </p:nvSpPr>
        <p:spPr/>
        <p:txBody>
          <a:bodyPr/>
          <a:lstStyle/>
          <a:p>
            <a:r>
              <a:rPr lang="nl-NL" dirty="0"/>
              <a:t>Protection with EM+S: the SSW approach</a:t>
            </a:r>
          </a:p>
        </p:txBody>
      </p:sp>
      <p:pic>
        <p:nvPicPr>
          <p:cNvPr id="2" name="Picture 1">
            <a:extLst>
              <a:ext uri="{FF2B5EF4-FFF2-40B4-BE49-F238E27FC236}">
                <a16:creationId xmlns:a16="http://schemas.microsoft.com/office/drawing/2014/main" id="{215D0BF4-1F41-4FC6-A4B7-75E6F2C7DBF1}"/>
              </a:ext>
            </a:extLst>
          </p:cNvPr>
          <p:cNvPicPr>
            <a:picLocks noChangeAspect="1"/>
          </p:cNvPicPr>
          <p:nvPr/>
        </p:nvPicPr>
        <p:blipFill>
          <a:blip r:embed="rId2"/>
          <a:stretch>
            <a:fillRect/>
          </a:stretch>
        </p:blipFill>
        <p:spPr>
          <a:xfrm>
            <a:off x="1069556" y="1633572"/>
            <a:ext cx="10052889" cy="4315708"/>
          </a:xfrm>
          <a:prstGeom prst="rect">
            <a:avLst/>
          </a:prstGeom>
        </p:spPr>
      </p:pic>
    </p:spTree>
    <p:extLst>
      <p:ext uri="{BB962C8B-B14F-4D97-AF65-F5344CB8AC3E}">
        <p14:creationId xmlns:p14="http://schemas.microsoft.com/office/powerpoint/2010/main" val="4252494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68E4378-EDB0-41E2-B4B0-98E9679ECE59}"/>
              </a:ext>
            </a:extLst>
          </p:cNvPr>
          <p:cNvSpPr>
            <a:spLocks noGrp="1"/>
          </p:cNvSpPr>
          <p:nvPr>
            <p:ph type="title"/>
          </p:nvPr>
        </p:nvSpPr>
        <p:spPr/>
        <p:txBody>
          <a:bodyPr/>
          <a:lstStyle/>
          <a:p>
            <a:r>
              <a:rPr lang="nl-NL" dirty="0"/>
              <a:t>Protection with EM+S: the SSW approach</a:t>
            </a:r>
          </a:p>
        </p:txBody>
      </p:sp>
      <p:pic>
        <p:nvPicPr>
          <p:cNvPr id="2" name="Picture 1">
            <a:extLst>
              <a:ext uri="{FF2B5EF4-FFF2-40B4-BE49-F238E27FC236}">
                <a16:creationId xmlns:a16="http://schemas.microsoft.com/office/drawing/2014/main" id="{AED8FC57-9B1D-4BB8-8F78-A411BE35CF1D}"/>
              </a:ext>
            </a:extLst>
          </p:cNvPr>
          <p:cNvPicPr>
            <a:picLocks noChangeAspect="1"/>
          </p:cNvPicPr>
          <p:nvPr/>
        </p:nvPicPr>
        <p:blipFill>
          <a:blip r:embed="rId2"/>
          <a:stretch>
            <a:fillRect/>
          </a:stretch>
        </p:blipFill>
        <p:spPr>
          <a:xfrm>
            <a:off x="1069556" y="1633572"/>
            <a:ext cx="10052889" cy="4315708"/>
          </a:xfrm>
          <a:prstGeom prst="rect">
            <a:avLst/>
          </a:prstGeom>
        </p:spPr>
      </p:pic>
    </p:spTree>
    <p:extLst>
      <p:ext uri="{BB962C8B-B14F-4D97-AF65-F5344CB8AC3E}">
        <p14:creationId xmlns:p14="http://schemas.microsoft.com/office/powerpoint/2010/main" val="27177022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638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p:txBody>
          <a:bodyPr/>
          <a:lstStyle/>
          <a:p>
            <a:r>
              <a:rPr lang="en-US" dirty="0"/>
              <a:t>Classic versus Modern Workspace Management</a:t>
            </a:r>
            <a:endParaRPr lang="pt-PT" dirty="0"/>
          </a:p>
        </p:txBody>
      </p:sp>
      <p:sp>
        <p:nvSpPr>
          <p:cNvPr id="17" name="Rectangle 16">
            <a:extLst>
              <a:ext uri="{FF2B5EF4-FFF2-40B4-BE49-F238E27FC236}">
                <a16:creationId xmlns:a16="http://schemas.microsoft.com/office/drawing/2014/main" id="{1912B2D7-B87A-4938-9311-EA7E5D6B5DC0}"/>
              </a:ext>
            </a:extLst>
          </p:cNvPr>
          <p:cNvSpPr/>
          <p:nvPr/>
        </p:nvSpPr>
        <p:spPr>
          <a:xfrm>
            <a:off x="785663" y="2365925"/>
            <a:ext cx="2893363" cy="2991588"/>
          </a:xfrm>
          <a:prstGeom prst="rect">
            <a:avLst/>
          </a:prstGeom>
        </p:spPr>
        <p:txBody>
          <a:bodyPr wrap="square">
            <a:spAutoFit/>
          </a:bodyPr>
          <a:lstStyle/>
          <a:p>
            <a:pPr algn="r" defTabSz="672100">
              <a:lnSpc>
                <a:spcPct val="90000"/>
              </a:lnSpc>
              <a:spcAft>
                <a:spcPts val="1765"/>
              </a:spcAft>
              <a:defRPr/>
            </a:pPr>
            <a:r>
              <a:rPr lang="en-US" spc="35" dirty="0">
                <a:solidFill>
                  <a:srgbClr val="353535"/>
                </a:solidFill>
                <a:cs typeface="Segoe UI Semibold" panose="020B0702040204020203" pitchFamily="34" charset="0"/>
              </a:rPr>
              <a:t>Single Device</a:t>
            </a:r>
          </a:p>
          <a:p>
            <a:pPr algn="r" defTabSz="672100">
              <a:lnSpc>
                <a:spcPct val="90000"/>
              </a:lnSpc>
              <a:spcAft>
                <a:spcPts val="1765"/>
              </a:spcAft>
              <a:defRPr/>
            </a:pPr>
            <a:r>
              <a:rPr lang="en-US" spc="35" dirty="0">
                <a:solidFill>
                  <a:srgbClr val="353535"/>
                </a:solidFill>
                <a:cs typeface="Segoe UI Semibold" panose="020B0702040204020203" pitchFamily="34" charset="0"/>
              </a:rPr>
              <a:t>Business Owned</a:t>
            </a:r>
          </a:p>
          <a:p>
            <a:pPr algn="r" defTabSz="672100">
              <a:lnSpc>
                <a:spcPct val="90000"/>
              </a:lnSpc>
              <a:spcAft>
                <a:spcPts val="1765"/>
              </a:spcAft>
              <a:defRPr/>
            </a:pPr>
            <a:r>
              <a:rPr lang="en-US" spc="35" dirty="0">
                <a:solidFill>
                  <a:srgbClr val="353535"/>
                </a:solidFill>
                <a:cs typeface="Segoe UI Semibold" panose="020B0702040204020203" pitchFamily="34" charset="0"/>
              </a:rPr>
              <a:t>Corporate Network &amp; Legacy Apps</a:t>
            </a:r>
          </a:p>
          <a:p>
            <a:pPr algn="r" defTabSz="672100">
              <a:lnSpc>
                <a:spcPct val="90000"/>
              </a:lnSpc>
              <a:spcAft>
                <a:spcPts val="1765"/>
              </a:spcAft>
              <a:defRPr/>
            </a:pPr>
            <a:r>
              <a:rPr lang="en-US" spc="35" dirty="0">
                <a:solidFill>
                  <a:srgbClr val="353535"/>
                </a:solidFill>
                <a:cs typeface="Segoe UI Semibold" panose="020B0702040204020203" pitchFamily="34" charset="0"/>
              </a:rPr>
              <a:t>Manual</a:t>
            </a:r>
          </a:p>
          <a:p>
            <a:pPr algn="r" defTabSz="672100">
              <a:lnSpc>
                <a:spcPct val="90000"/>
              </a:lnSpc>
              <a:spcAft>
                <a:spcPts val="1765"/>
              </a:spcAft>
              <a:defRPr/>
            </a:pPr>
            <a:r>
              <a:rPr lang="en-US" spc="35" dirty="0">
                <a:solidFill>
                  <a:srgbClr val="353535"/>
                </a:solidFill>
                <a:cs typeface="Segoe UI Semibold" panose="020B0702040204020203" pitchFamily="34" charset="0"/>
              </a:rPr>
              <a:t>Reactive</a:t>
            </a:r>
          </a:p>
          <a:p>
            <a:pPr algn="r" defTabSz="672100">
              <a:lnSpc>
                <a:spcPct val="90000"/>
              </a:lnSpc>
              <a:spcAft>
                <a:spcPts val="1765"/>
              </a:spcAft>
              <a:defRPr/>
            </a:pPr>
            <a:r>
              <a:rPr lang="en-US" spc="35" dirty="0">
                <a:solidFill>
                  <a:srgbClr val="353535"/>
                </a:solidFill>
                <a:cs typeface="Segoe UI Semibold" panose="020B0702040204020203" pitchFamily="34" charset="0"/>
              </a:rPr>
              <a:t>High-touch</a:t>
            </a:r>
          </a:p>
        </p:txBody>
      </p:sp>
      <p:sp>
        <p:nvSpPr>
          <p:cNvPr id="18" name="Rectangle 17">
            <a:extLst>
              <a:ext uri="{FF2B5EF4-FFF2-40B4-BE49-F238E27FC236}">
                <a16:creationId xmlns:a16="http://schemas.microsoft.com/office/drawing/2014/main" id="{88A20F16-DCFE-4B2E-BF34-AF6ADB9B8057}"/>
              </a:ext>
            </a:extLst>
          </p:cNvPr>
          <p:cNvSpPr/>
          <p:nvPr/>
        </p:nvSpPr>
        <p:spPr>
          <a:xfrm>
            <a:off x="785664" y="1859909"/>
            <a:ext cx="2790056" cy="369332"/>
          </a:xfrm>
          <a:prstGeom prst="rect">
            <a:avLst/>
          </a:prstGeom>
        </p:spPr>
        <p:txBody>
          <a:bodyPr wrap="square">
            <a:spAutoFit/>
          </a:bodyPr>
          <a:lstStyle/>
          <a:p>
            <a:pPr algn="r" defTabSz="672100">
              <a:lnSpc>
                <a:spcPct val="90000"/>
              </a:lnSpc>
              <a:spcAft>
                <a:spcPts val="1765"/>
              </a:spcAft>
              <a:defRPr/>
            </a:pPr>
            <a:r>
              <a:rPr lang="en-US" sz="2000" spc="35" dirty="0">
                <a:solidFill>
                  <a:srgbClr val="353535"/>
                </a:solidFill>
                <a:cs typeface="Segoe UI Semibold" panose="020B0702040204020203" pitchFamily="34" charset="0"/>
              </a:rPr>
              <a:t>Classic IT</a:t>
            </a:r>
          </a:p>
        </p:txBody>
      </p:sp>
      <p:cxnSp>
        <p:nvCxnSpPr>
          <p:cNvPr id="19" name="Straight Connector 18">
            <a:extLst>
              <a:ext uri="{FF2B5EF4-FFF2-40B4-BE49-F238E27FC236}">
                <a16:creationId xmlns:a16="http://schemas.microsoft.com/office/drawing/2014/main" id="{08AD2711-3B00-4DB5-BF25-55109D408D43}"/>
              </a:ext>
            </a:extLst>
          </p:cNvPr>
          <p:cNvCxnSpPr>
            <a:cxnSpLocks/>
          </p:cNvCxnSpPr>
          <p:nvPr/>
        </p:nvCxnSpPr>
        <p:spPr>
          <a:xfrm flipH="1">
            <a:off x="1084202" y="2217877"/>
            <a:ext cx="2594824"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3E5ED1A-2201-4FEB-AAD5-F533AC6FCA57}"/>
              </a:ext>
            </a:extLst>
          </p:cNvPr>
          <p:cNvSpPr/>
          <p:nvPr/>
        </p:nvSpPr>
        <p:spPr>
          <a:xfrm>
            <a:off x="8718118" y="2306872"/>
            <a:ext cx="2369250" cy="3240887"/>
          </a:xfrm>
          <a:prstGeom prst="rect">
            <a:avLst/>
          </a:prstGeom>
        </p:spPr>
        <p:txBody>
          <a:bodyPr wrap="square">
            <a:spAutoFit/>
          </a:bodyPr>
          <a:lstStyle/>
          <a:p>
            <a:pPr defTabSz="672100">
              <a:lnSpc>
                <a:spcPct val="90000"/>
              </a:lnSpc>
              <a:spcAft>
                <a:spcPts val="1765"/>
              </a:spcAft>
              <a:defRPr/>
            </a:pPr>
            <a:r>
              <a:rPr lang="en-US" spc="35">
                <a:solidFill>
                  <a:srgbClr val="353535"/>
                </a:solidFill>
                <a:cs typeface="Segoe UI Semibold" panose="020B0702040204020203" pitchFamily="34" charset="0"/>
              </a:rPr>
              <a:t>Multiple Devices</a:t>
            </a:r>
          </a:p>
          <a:p>
            <a:pPr defTabSz="672100">
              <a:lnSpc>
                <a:spcPct val="90000"/>
              </a:lnSpc>
              <a:spcAft>
                <a:spcPts val="1765"/>
              </a:spcAft>
              <a:defRPr/>
            </a:pPr>
            <a:r>
              <a:rPr lang="en-US" spc="35">
                <a:solidFill>
                  <a:srgbClr val="353535"/>
                </a:solidFill>
                <a:cs typeface="Segoe UI Semibold" panose="020B0702040204020203" pitchFamily="34" charset="0"/>
              </a:rPr>
              <a:t>User and Business Owned</a:t>
            </a:r>
          </a:p>
          <a:p>
            <a:pPr defTabSz="672100">
              <a:lnSpc>
                <a:spcPct val="90000"/>
              </a:lnSpc>
              <a:defRPr/>
            </a:pPr>
            <a:r>
              <a:rPr lang="en-US" spc="35">
                <a:solidFill>
                  <a:srgbClr val="353535"/>
                </a:solidFill>
                <a:cs typeface="Segoe UI Semibold" panose="020B0702040204020203" pitchFamily="34" charset="0"/>
              </a:rPr>
              <a:t>Cloud Managed &amp; </a:t>
            </a:r>
          </a:p>
          <a:p>
            <a:pPr defTabSz="672100">
              <a:lnSpc>
                <a:spcPct val="90000"/>
              </a:lnSpc>
              <a:spcAft>
                <a:spcPts val="1765"/>
              </a:spcAft>
              <a:defRPr/>
            </a:pPr>
            <a:r>
              <a:rPr lang="en-US" spc="35">
                <a:solidFill>
                  <a:srgbClr val="353535"/>
                </a:solidFill>
                <a:cs typeface="Segoe UI Semibold" panose="020B0702040204020203" pitchFamily="34" charset="0"/>
              </a:rPr>
              <a:t>SaaS Apps</a:t>
            </a:r>
          </a:p>
          <a:p>
            <a:pPr defTabSz="672100">
              <a:lnSpc>
                <a:spcPct val="90000"/>
              </a:lnSpc>
              <a:spcAft>
                <a:spcPts val="1765"/>
              </a:spcAft>
              <a:defRPr/>
            </a:pPr>
            <a:r>
              <a:rPr lang="en-US" spc="35">
                <a:solidFill>
                  <a:srgbClr val="353535"/>
                </a:solidFill>
                <a:cs typeface="Segoe UI Semibold" panose="020B0702040204020203" pitchFamily="34" charset="0"/>
              </a:rPr>
              <a:t>Automated</a:t>
            </a:r>
          </a:p>
          <a:p>
            <a:pPr defTabSz="672100">
              <a:lnSpc>
                <a:spcPct val="90000"/>
              </a:lnSpc>
              <a:spcAft>
                <a:spcPts val="1765"/>
              </a:spcAft>
              <a:defRPr/>
            </a:pPr>
            <a:r>
              <a:rPr lang="en-US" spc="35">
                <a:solidFill>
                  <a:srgbClr val="353535"/>
                </a:solidFill>
                <a:cs typeface="Segoe UI Semibold" panose="020B0702040204020203" pitchFamily="34" charset="0"/>
              </a:rPr>
              <a:t>Proactive</a:t>
            </a:r>
          </a:p>
          <a:p>
            <a:pPr defTabSz="672100">
              <a:lnSpc>
                <a:spcPct val="90000"/>
              </a:lnSpc>
              <a:spcAft>
                <a:spcPts val="1765"/>
              </a:spcAft>
              <a:defRPr/>
            </a:pPr>
            <a:r>
              <a:rPr lang="en-US" spc="35">
                <a:solidFill>
                  <a:srgbClr val="353535"/>
                </a:solidFill>
                <a:cs typeface="Segoe UI Semibold" panose="020B0702040204020203" pitchFamily="34" charset="0"/>
              </a:rPr>
              <a:t>Self-Service</a:t>
            </a:r>
          </a:p>
        </p:txBody>
      </p:sp>
      <p:sp>
        <p:nvSpPr>
          <p:cNvPr id="21" name="Rectangle 20">
            <a:extLst>
              <a:ext uri="{FF2B5EF4-FFF2-40B4-BE49-F238E27FC236}">
                <a16:creationId xmlns:a16="http://schemas.microsoft.com/office/drawing/2014/main" id="{985F53AD-2984-4029-B75E-A164FFBB9AED}"/>
              </a:ext>
            </a:extLst>
          </p:cNvPr>
          <p:cNvSpPr/>
          <p:nvPr/>
        </p:nvSpPr>
        <p:spPr>
          <a:xfrm>
            <a:off x="8718118" y="1800857"/>
            <a:ext cx="2369250" cy="369332"/>
          </a:xfrm>
          <a:prstGeom prst="rect">
            <a:avLst/>
          </a:prstGeom>
        </p:spPr>
        <p:txBody>
          <a:bodyPr wrap="square">
            <a:spAutoFit/>
          </a:bodyPr>
          <a:lstStyle/>
          <a:p>
            <a:pPr defTabSz="672100">
              <a:lnSpc>
                <a:spcPct val="90000"/>
              </a:lnSpc>
              <a:spcAft>
                <a:spcPts val="1765"/>
              </a:spcAft>
              <a:defRPr/>
            </a:pPr>
            <a:r>
              <a:rPr lang="en-US" sz="2000" spc="35">
                <a:solidFill>
                  <a:srgbClr val="353535"/>
                </a:solidFill>
                <a:cs typeface="Segoe UI Semibold" panose="020B0702040204020203" pitchFamily="34" charset="0"/>
              </a:rPr>
              <a:t>Modern IT</a:t>
            </a:r>
          </a:p>
        </p:txBody>
      </p:sp>
      <p:cxnSp>
        <p:nvCxnSpPr>
          <p:cNvPr id="22" name="Straight Connector 21">
            <a:extLst>
              <a:ext uri="{FF2B5EF4-FFF2-40B4-BE49-F238E27FC236}">
                <a16:creationId xmlns:a16="http://schemas.microsoft.com/office/drawing/2014/main" id="{CE6FE0BF-6745-4BCC-A036-1D5473AC2461}"/>
              </a:ext>
            </a:extLst>
          </p:cNvPr>
          <p:cNvCxnSpPr/>
          <p:nvPr/>
        </p:nvCxnSpPr>
        <p:spPr>
          <a:xfrm flipH="1">
            <a:off x="8797008" y="2158825"/>
            <a:ext cx="201638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E54B7D6-C8CF-49E8-A610-2919B8107ED4}"/>
              </a:ext>
            </a:extLst>
          </p:cNvPr>
          <p:cNvSpPr txBox="1"/>
          <p:nvPr/>
        </p:nvSpPr>
        <p:spPr>
          <a:xfrm>
            <a:off x="5331885" y="2568877"/>
            <a:ext cx="1528230" cy="1435976"/>
          </a:xfrm>
          <a:prstGeom prst="rect">
            <a:avLst/>
          </a:prstGeom>
          <a:solidFill>
            <a:schemeClr val="bg2"/>
          </a:solidFill>
        </p:spPr>
        <p:txBody>
          <a:bodyPr wrap="none" lIns="134425" tIns="107540" rIns="134425" bIns="107540" rtlCol="0">
            <a:spAutoFit/>
          </a:bodyPr>
          <a:lstStyle/>
          <a:p>
            <a:pPr algn="ctr" defTabSz="685582">
              <a:lnSpc>
                <a:spcPct val="90000"/>
              </a:lnSpc>
              <a:spcAft>
                <a:spcPts val="441"/>
              </a:spcAft>
            </a:pPr>
            <a:r>
              <a:rPr lang="en-US" sz="8800" dirty="0">
                <a:gradFill>
                  <a:gsLst>
                    <a:gs pos="2917">
                      <a:srgbClr val="353535"/>
                    </a:gs>
                    <a:gs pos="30000">
                      <a:srgbClr val="353535"/>
                    </a:gs>
                  </a:gsLst>
                  <a:lin ang="5400000" scaled="0"/>
                </a:gradFill>
                <a:ea typeface="Segoe UI Black" panose="020B0A02040204020203" pitchFamily="34" charset="0"/>
                <a:cs typeface="Segoe UI Semibold" panose="020B0702040204020203" pitchFamily="34" charset="0"/>
              </a:rPr>
              <a:t>vs</a:t>
            </a:r>
          </a:p>
        </p:txBody>
      </p:sp>
      <p:grpSp>
        <p:nvGrpSpPr>
          <p:cNvPr id="24" name="Group 23">
            <a:extLst>
              <a:ext uri="{FF2B5EF4-FFF2-40B4-BE49-F238E27FC236}">
                <a16:creationId xmlns:a16="http://schemas.microsoft.com/office/drawing/2014/main" id="{6A710F50-F3C0-4302-B269-FF22A0936B3E}"/>
              </a:ext>
            </a:extLst>
          </p:cNvPr>
          <p:cNvGrpSpPr/>
          <p:nvPr/>
        </p:nvGrpSpPr>
        <p:grpSpPr>
          <a:xfrm>
            <a:off x="8793958" y="1133084"/>
            <a:ext cx="1117513" cy="537332"/>
            <a:chOff x="4487820" y="2556926"/>
            <a:chExt cx="3124515" cy="1502354"/>
          </a:xfrm>
        </p:grpSpPr>
        <p:grpSp>
          <p:nvGrpSpPr>
            <p:cNvPr id="25" name="Group 24">
              <a:extLst>
                <a:ext uri="{FF2B5EF4-FFF2-40B4-BE49-F238E27FC236}">
                  <a16:creationId xmlns:a16="http://schemas.microsoft.com/office/drawing/2014/main" id="{3A81DA3C-1D72-4C5F-88F7-4BDFBB5F3E0A}"/>
                </a:ext>
              </a:extLst>
            </p:cNvPr>
            <p:cNvGrpSpPr/>
            <p:nvPr/>
          </p:nvGrpSpPr>
          <p:grpSpPr>
            <a:xfrm>
              <a:off x="4487820" y="2556926"/>
              <a:ext cx="2166115" cy="1316574"/>
              <a:chOff x="4630156" y="2563064"/>
              <a:chExt cx="2323895" cy="1412471"/>
            </a:xfrm>
          </p:grpSpPr>
          <p:sp>
            <p:nvSpPr>
              <p:cNvPr id="27" name="Rectangle 26">
                <a:extLst>
                  <a:ext uri="{FF2B5EF4-FFF2-40B4-BE49-F238E27FC236}">
                    <a16:creationId xmlns:a16="http://schemas.microsoft.com/office/drawing/2014/main" id="{40C9158D-8B9E-4414-B90F-B3DD06851D8D}"/>
                  </a:ext>
                </a:extLst>
              </p:cNvPr>
              <p:cNvSpPr/>
              <p:nvPr/>
            </p:nvSpPr>
            <p:spPr bwMode="auto">
              <a:xfrm>
                <a:off x="4918188" y="2648786"/>
                <a:ext cx="1728192" cy="106519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8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8" name="Rectangle: Rounded Corners 27">
                <a:extLst>
                  <a:ext uri="{FF2B5EF4-FFF2-40B4-BE49-F238E27FC236}">
                    <a16:creationId xmlns:a16="http://schemas.microsoft.com/office/drawing/2014/main" id="{76AF73CB-D07F-4AAC-9594-6F095A6C5DBF}"/>
                  </a:ext>
                </a:extLst>
              </p:cNvPr>
              <p:cNvSpPr/>
              <p:nvPr/>
            </p:nvSpPr>
            <p:spPr bwMode="auto">
              <a:xfrm>
                <a:off x="4837997" y="2563064"/>
                <a:ext cx="1908212" cy="1232452"/>
              </a:xfrm>
              <a:prstGeom prst="roundRect">
                <a:avLst>
                  <a:gd name="adj" fmla="val 6068"/>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8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9" name="Trapezoid 28">
                <a:extLst>
                  <a:ext uri="{FF2B5EF4-FFF2-40B4-BE49-F238E27FC236}">
                    <a16:creationId xmlns:a16="http://schemas.microsoft.com/office/drawing/2014/main" id="{83D32F41-F817-4047-B577-C09867E5798B}"/>
                  </a:ext>
                </a:extLst>
              </p:cNvPr>
              <p:cNvSpPr/>
              <p:nvPr/>
            </p:nvSpPr>
            <p:spPr bwMode="auto">
              <a:xfrm flipV="1">
                <a:off x="4630156" y="3867523"/>
                <a:ext cx="2323895" cy="108012"/>
              </a:xfrm>
              <a:prstGeom prst="trapezoid">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83" fontAlgn="base">
                  <a:spcBef>
                    <a:spcPct val="0"/>
                  </a:spcBef>
                  <a:spcAft>
                    <a:spcPct val="0"/>
                  </a:spcAft>
                </a:pPr>
                <a:endParaRPr lang="en-US" sz="2000">
                  <a:gradFill>
                    <a:gsLst>
                      <a:gs pos="0">
                        <a:srgbClr val="FFFFFF"/>
                      </a:gs>
                      <a:gs pos="100000">
                        <a:srgbClr val="FFFFFF"/>
                      </a:gs>
                    </a:gsLst>
                    <a:lin ang="5400000" scaled="0"/>
                  </a:gradFill>
                </a:endParaRPr>
              </a:p>
            </p:txBody>
          </p:sp>
        </p:grpSp>
        <p:sp>
          <p:nvSpPr>
            <p:cNvPr id="26" name="Freeform 5">
              <a:extLst>
                <a:ext uri="{FF2B5EF4-FFF2-40B4-BE49-F238E27FC236}">
                  <a16:creationId xmlns:a16="http://schemas.microsoft.com/office/drawing/2014/main" id="{1A79A587-F087-4115-820D-D9D767399906}"/>
                </a:ext>
              </a:extLst>
            </p:cNvPr>
            <p:cNvSpPr>
              <a:spLocks noChangeAspect="1"/>
            </p:cNvSpPr>
            <p:nvPr/>
          </p:nvSpPr>
          <p:spPr bwMode="black">
            <a:xfrm>
              <a:off x="5845026" y="3013674"/>
              <a:ext cx="1767309" cy="104560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2"/>
            </a:solidFill>
            <a:ln w="9525">
              <a:solidFill>
                <a:schemeClr val="tx1"/>
              </a:solidFill>
            </a:ln>
          </p:spPr>
          <p:txBody>
            <a:bodyPr vert="horz" wrap="square" lIns="65875" tIns="32938" rIns="65875" bIns="32938" numCol="1" anchor="t" anchorCtr="0" compatLnSpc="1">
              <a:prstTxWarp prst="textNoShape">
                <a:avLst/>
              </a:prstTxWarp>
            </a:bodyPr>
            <a:lstStyle/>
            <a:p>
              <a:pPr defTabSz="671942"/>
              <a:endParaRPr lang="en-US">
                <a:solidFill>
                  <a:srgbClr val="FFFFFF"/>
                </a:solidFill>
              </a:endParaRPr>
            </a:p>
          </p:txBody>
        </p:sp>
      </p:grpSp>
      <p:sp>
        <p:nvSpPr>
          <p:cNvPr id="30" name="AutoShape 3">
            <a:extLst>
              <a:ext uri="{FF2B5EF4-FFF2-40B4-BE49-F238E27FC236}">
                <a16:creationId xmlns:a16="http://schemas.microsoft.com/office/drawing/2014/main" id="{82F1DE08-3EEC-4869-AC6E-B68E90B5F6AC}"/>
              </a:ext>
            </a:extLst>
          </p:cNvPr>
          <p:cNvSpPr>
            <a:spLocks noChangeAspect="1" noChangeArrowheads="1" noTextEdit="1"/>
          </p:cNvSpPr>
          <p:nvPr/>
        </p:nvSpPr>
        <p:spPr bwMode="auto">
          <a:xfrm>
            <a:off x="2202440" y="1022717"/>
            <a:ext cx="888870" cy="70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endParaRPr lang="en-US">
              <a:solidFill>
                <a:srgbClr val="353535"/>
              </a:solidFill>
            </a:endParaRPr>
          </a:p>
        </p:txBody>
      </p:sp>
      <p:sp>
        <p:nvSpPr>
          <p:cNvPr id="31" name="Freeform 5">
            <a:extLst>
              <a:ext uri="{FF2B5EF4-FFF2-40B4-BE49-F238E27FC236}">
                <a16:creationId xmlns:a16="http://schemas.microsoft.com/office/drawing/2014/main" id="{54808090-FFAF-4D8C-B23C-D87F94E505A1}"/>
              </a:ext>
            </a:extLst>
          </p:cNvPr>
          <p:cNvSpPr>
            <a:spLocks/>
          </p:cNvSpPr>
          <p:nvPr/>
        </p:nvSpPr>
        <p:spPr bwMode="auto">
          <a:xfrm>
            <a:off x="2795996" y="1605057"/>
            <a:ext cx="37700" cy="81683"/>
          </a:xfrm>
          <a:custGeom>
            <a:avLst/>
            <a:gdLst>
              <a:gd name="T0" fmla="*/ 0 w 30"/>
              <a:gd name="T1" fmla="*/ 0 h 65"/>
              <a:gd name="T2" fmla="*/ 30 w 30"/>
              <a:gd name="T3" fmla="*/ 0 h 65"/>
              <a:gd name="T4" fmla="*/ 30 w 30"/>
              <a:gd name="T5" fmla="*/ 65 h 65"/>
              <a:gd name="T6" fmla="*/ 0 w 30"/>
              <a:gd name="T7" fmla="*/ 65 h 65"/>
              <a:gd name="T8" fmla="*/ 0 w 30"/>
              <a:gd name="T9" fmla="*/ 0 h 65"/>
              <a:gd name="T10" fmla="*/ 0 w 30"/>
              <a:gd name="T11" fmla="*/ 0 h 65"/>
            </a:gdLst>
            <a:ahLst/>
            <a:cxnLst>
              <a:cxn ang="0">
                <a:pos x="T0" y="T1"/>
              </a:cxn>
              <a:cxn ang="0">
                <a:pos x="T2" y="T3"/>
              </a:cxn>
              <a:cxn ang="0">
                <a:pos x="T4" y="T5"/>
              </a:cxn>
              <a:cxn ang="0">
                <a:pos x="T6" y="T7"/>
              </a:cxn>
              <a:cxn ang="0">
                <a:pos x="T8" y="T9"/>
              </a:cxn>
              <a:cxn ang="0">
                <a:pos x="T10" y="T11"/>
              </a:cxn>
            </a:cxnLst>
            <a:rect l="0" t="0" r="r" b="b"/>
            <a:pathLst>
              <a:path w="30" h="65">
                <a:moveTo>
                  <a:pt x="0" y="0"/>
                </a:moveTo>
                <a:lnTo>
                  <a:pt x="30" y="0"/>
                </a:lnTo>
                <a:lnTo>
                  <a:pt x="30" y="65"/>
                </a:lnTo>
                <a:lnTo>
                  <a:pt x="0" y="65"/>
                </a:lnTo>
                <a:lnTo>
                  <a:pt x="0" y="0"/>
                </a:lnTo>
                <a:lnTo>
                  <a:pt x="0" y="0"/>
                </a:lnTo>
                <a:close/>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13" tIns="33606" rIns="67213" bIns="33606" numCol="1" anchor="t" anchorCtr="0" compatLnSpc="1">
            <a:prstTxWarp prst="textNoShape">
              <a:avLst/>
            </a:prstTxWarp>
          </a:bodyPr>
          <a:lstStyle/>
          <a:p>
            <a:pPr defTabSz="685582"/>
            <a:endParaRPr lang="en-US">
              <a:solidFill>
                <a:srgbClr val="353535"/>
              </a:solidFill>
            </a:endParaRPr>
          </a:p>
        </p:txBody>
      </p:sp>
      <p:sp>
        <p:nvSpPr>
          <p:cNvPr id="32" name="Freeform 6">
            <a:extLst>
              <a:ext uri="{FF2B5EF4-FFF2-40B4-BE49-F238E27FC236}">
                <a16:creationId xmlns:a16="http://schemas.microsoft.com/office/drawing/2014/main" id="{85D08018-97D5-4FCE-85B2-A3A417AC0D93}"/>
              </a:ext>
            </a:extLst>
          </p:cNvPr>
          <p:cNvSpPr>
            <a:spLocks/>
          </p:cNvSpPr>
          <p:nvPr/>
        </p:nvSpPr>
        <p:spPr bwMode="auto">
          <a:xfrm>
            <a:off x="2687924" y="1686739"/>
            <a:ext cx="257616" cy="37700"/>
          </a:xfrm>
          <a:custGeom>
            <a:avLst/>
            <a:gdLst>
              <a:gd name="T0" fmla="*/ 0 w 205"/>
              <a:gd name="T1" fmla="*/ 0 h 30"/>
              <a:gd name="T2" fmla="*/ 205 w 205"/>
              <a:gd name="T3" fmla="*/ 0 h 30"/>
              <a:gd name="T4" fmla="*/ 205 w 205"/>
              <a:gd name="T5" fmla="*/ 30 h 30"/>
              <a:gd name="T6" fmla="*/ 0 w 205"/>
              <a:gd name="T7" fmla="*/ 30 h 30"/>
              <a:gd name="T8" fmla="*/ 0 w 205"/>
              <a:gd name="T9" fmla="*/ 0 h 30"/>
              <a:gd name="T10" fmla="*/ 0 w 205"/>
              <a:gd name="T11" fmla="*/ 0 h 30"/>
            </a:gdLst>
            <a:ahLst/>
            <a:cxnLst>
              <a:cxn ang="0">
                <a:pos x="T0" y="T1"/>
              </a:cxn>
              <a:cxn ang="0">
                <a:pos x="T2" y="T3"/>
              </a:cxn>
              <a:cxn ang="0">
                <a:pos x="T4" y="T5"/>
              </a:cxn>
              <a:cxn ang="0">
                <a:pos x="T6" y="T7"/>
              </a:cxn>
              <a:cxn ang="0">
                <a:pos x="T8" y="T9"/>
              </a:cxn>
              <a:cxn ang="0">
                <a:pos x="T10" y="T11"/>
              </a:cxn>
            </a:cxnLst>
            <a:rect l="0" t="0" r="r" b="b"/>
            <a:pathLst>
              <a:path w="205" h="30">
                <a:moveTo>
                  <a:pt x="0" y="0"/>
                </a:moveTo>
                <a:lnTo>
                  <a:pt x="205" y="0"/>
                </a:lnTo>
                <a:lnTo>
                  <a:pt x="205" y="30"/>
                </a:lnTo>
                <a:lnTo>
                  <a:pt x="0" y="30"/>
                </a:lnTo>
                <a:lnTo>
                  <a:pt x="0" y="0"/>
                </a:lnTo>
                <a:lnTo>
                  <a:pt x="0" y="0"/>
                </a:lnTo>
                <a:close/>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13" tIns="33606" rIns="67213" bIns="33606" numCol="1" anchor="t" anchorCtr="0" compatLnSpc="1">
            <a:prstTxWarp prst="textNoShape">
              <a:avLst/>
            </a:prstTxWarp>
          </a:bodyPr>
          <a:lstStyle/>
          <a:p>
            <a:pPr defTabSz="685582"/>
            <a:endParaRPr lang="en-US">
              <a:solidFill>
                <a:srgbClr val="353535"/>
              </a:solidFill>
            </a:endParaRPr>
          </a:p>
        </p:txBody>
      </p:sp>
      <p:sp>
        <p:nvSpPr>
          <p:cNvPr id="33" name="Freeform 7">
            <a:extLst>
              <a:ext uri="{FF2B5EF4-FFF2-40B4-BE49-F238E27FC236}">
                <a16:creationId xmlns:a16="http://schemas.microsoft.com/office/drawing/2014/main" id="{A81E42D6-A01C-43BB-B729-BFF80A64F22A}"/>
              </a:ext>
            </a:extLst>
          </p:cNvPr>
          <p:cNvSpPr>
            <a:spLocks/>
          </p:cNvSpPr>
          <p:nvPr/>
        </p:nvSpPr>
        <p:spPr bwMode="auto">
          <a:xfrm>
            <a:off x="2367474" y="1176534"/>
            <a:ext cx="148287" cy="41470"/>
          </a:xfrm>
          <a:custGeom>
            <a:avLst/>
            <a:gdLst>
              <a:gd name="T0" fmla="*/ 0 w 118"/>
              <a:gd name="T1" fmla="*/ 0 h 33"/>
              <a:gd name="T2" fmla="*/ 118 w 118"/>
              <a:gd name="T3" fmla="*/ 0 h 33"/>
              <a:gd name="T4" fmla="*/ 118 w 118"/>
              <a:gd name="T5" fmla="*/ 33 h 33"/>
              <a:gd name="T6" fmla="*/ 0 w 118"/>
              <a:gd name="T7" fmla="*/ 33 h 33"/>
              <a:gd name="T8" fmla="*/ 0 w 118"/>
              <a:gd name="T9" fmla="*/ 0 h 33"/>
              <a:gd name="T10" fmla="*/ 0 w 118"/>
              <a:gd name="T11" fmla="*/ 0 h 33"/>
            </a:gdLst>
            <a:ahLst/>
            <a:cxnLst>
              <a:cxn ang="0">
                <a:pos x="T0" y="T1"/>
              </a:cxn>
              <a:cxn ang="0">
                <a:pos x="T2" y="T3"/>
              </a:cxn>
              <a:cxn ang="0">
                <a:pos x="T4" y="T5"/>
              </a:cxn>
              <a:cxn ang="0">
                <a:pos x="T6" y="T7"/>
              </a:cxn>
              <a:cxn ang="0">
                <a:pos x="T8" y="T9"/>
              </a:cxn>
              <a:cxn ang="0">
                <a:pos x="T10" y="T11"/>
              </a:cxn>
            </a:cxnLst>
            <a:rect l="0" t="0" r="r" b="b"/>
            <a:pathLst>
              <a:path w="118" h="33">
                <a:moveTo>
                  <a:pt x="0" y="0"/>
                </a:moveTo>
                <a:lnTo>
                  <a:pt x="118" y="0"/>
                </a:lnTo>
                <a:lnTo>
                  <a:pt x="118" y="33"/>
                </a:lnTo>
                <a:lnTo>
                  <a:pt x="0" y="33"/>
                </a:lnTo>
                <a:lnTo>
                  <a:pt x="0" y="0"/>
                </a:lnTo>
                <a:lnTo>
                  <a:pt x="0" y="0"/>
                </a:lnTo>
                <a:close/>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13" tIns="33606" rIns="67213" bIns="33606" numCol="1" anchor="t" anchorCtr="0" compatLnSpc="1">
            <a:prstTxWarp prst="textNoShape">
              <a:avLst/>
            </a:prstTxWarp>
          </a:bodyPr>
          <a:lstStyle/>
          <a:p>
            <a:pPr defTabSz="685582"/>
            <a:endParaRPr lang="en-US">
              <a:solidFill>
                <a:srgbClr val="353535"/>
              </a:solidFill>
            </a:endParaRPr>
          </a:p>
        </p:txBody>
      </p:sp>
      <p:sp>
        <p:nvSpPr>
          <p:cNvPr id="34" name="Freeform 8">
            <a:extLst>
              <a:ext uri="{FF2B5EF4-FFF2-40B4-BE49-F238E27FC236}">
                <a16:creationId xmlns:a16="http://schemas.microsoft.com/office/drawing/2014/main" id="{750740B3-A9AB-4D02-BF10-CD46827E6B50}"/>
              </a:ext>
            </a:extLst>
          </p:cNvPr>
          <p:cNvSpPr>
            <a:spLocks/>
          </p:cNvSpPr>
          <p:nvPr/>
        </p:nvSpPr>
        <p:spPr bwMode="auto">
          <a:xfrm>
            <a:off x="2367474" y="1586208"/>
            <a:ext cx="148287" cy="36443"/>
          </a:xfrm>
          <a:custGeom>
            <a:avLst/>
            <a:gdLst>
              <a:gd name="T0" fmla="*/ 0 w 118"/>
              <a:gd name="T1" fmla="*/ 0 h 29"/>
              <a:gd name="T2" fmla="*/ 118 w 118"/>
              <a:gd name="T3" fmla="*/ 0 h 29"/>
              <a:gd name="T4" fmla="*/ 118 w 118"/>
              <a:gd name="T5" fmla="*/ 29 h 29"/>
              <a:gd name="T6" fmla="*/ 0 w 118"/>
              <a:gd name="T7" fmla="*/ 29 h 29"/>
              <a:gd name="T8" fmla="*/ 0 w 118"/>
              <a:gd name="T9" fmla="*/ 0 h 29"/>
              <a:gd name="T10" fmla="*/ 0 w 118"/>
              <a:gd name="T11" fmla="*/ 0 h 29"/>
            </a:gdLst>
            <a:ahLst/>
            <a:cxnLst>
              <a:cxn ang="0">
                <a:pos x="T0" y="T1"/>
              </a:cxn>
              <a:cxn ang="0">
                <a:pos x="T2" y="T3"/>
              </a:cxn>
              <a:cxn ang="0">
                <a:pos x="T4" y="T5"/>
              </a:cxn>
              <a:cxn ang="0">
                <a:pos x="T6" y="T7"/>
              </a:cxn>
              <a:cxn ang="0">
                <a:pos x="T8" y="T9"/>
              </a:cxn>
              <a:cxn ang="0">
                <a:pos x="T10" y="T11"/>
              </a:cxn>
            </a:cxnLst>
            <a:rect l="0" t="0" r="r" b="b"/>
            <a:pathLst>
              <a:path w="118" h="29">
                <a:moveTo>
                  <a:pt x="0" y="0"/>
                </a:moveTo>
                <a:lnTo>
                  <a:pt x="118" y="0"/>
                </a:lnTo>
                <a:lnTo>
                  <a:pt x="118" y="29"/>
                </a:lnTo>
                <a:lnTo>
                  <a:pt x="0" y="29"/>
                </a:lnTo>
                <a:lnTo>
                  <a:pt x="0" y="0"/>
                </a:lnTo>
                <a:lnTo>
                  <a:pt x="0" y="0"/>
                </a:lnTo>
                <a:close/>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13" tIns="33606" rIns="67213" bIns="33606" numCol="1" anchor="t" anchorCtr="0" compatLnSpc="1">
            <a:prstTxWarp prst="textNoShape">
              <a:avLst/>
            </a:prstTxWarp>
          </a:bodyPr>
          <a:lstStyle/>
          <a:p>
            <a:pPr defTabSz="685582"/>
            <a:endParaRPr lang="en-US">
              <a:solidFill>
                <a:srgbClr val="353535"/>
              </a:solidFill>
            </a:endParaRPr>
          </a:p>
        </p:txBody>
      </p:sp>
      <p:sp>
        <p:nvSpPr>
          <p:cNvPr id="35" name="Freeform 9">
            <a:extLst>
              <a:ext uri="{FF2B5EF4-FFF2-40B4-BE49-F238E27FC236}">
                <a16:creationId xmlns:a16="http://schemas.microsoft.com/office/drawing/2014/main" id="{690BDD9E-39C4-4767-9280-4984E464F8E1}"/>
              </a:ext>
            </a:extLst>
          </p:cNvPr>
          <p:cNvSpPr>
            <a:spLocks/>
          </p:cNvSpPr>
          <p:nvPr/>
        </p:nvSpPr>
        <p:spPr bwMode="auto">
          <a:xfrm>
            <a:off x="2367474" y="1484417"/>
            <a:ext cx="148287" cy="41470"/>
          </a:xfrm>
          <a:custGeom>
            <a:avLst/>
            <a:gdLst>
              <a:gd name="T0" fmla="*/ 0 w 118"/>
              <a:gd name="T1" fmla="*/ 0 h 33"/>
              <a:gd name="T2" fmla="*/ 118 w 118"/>
              <a:gd name="T3" fmla="*/ 0 h 33"/>
              <a:gd name="T4" fmla="*/ 118 w 118"/>
              <a:gd name="T5" fmla="*/ 33 h 33"/>
              <a:gd name="T6" fmla="*/ 0 w 118"/>
              <a:gd name="T7" fmla="*/ 33 h 33"/>
              <a:gd name="T8" fmla="*/ 0 w 118"/>
              <a:gd name="T9" fmla="*/ 0 h 33"/>
              <a:gd name="T10" fmla="*/ 0 w 118"/>
              <a:gd name="T11" fmla="*/ 0 h 33"/>
            </a:gdLst>
            <a:ahLst/>
            <a:cxnLst>
              <a:cxn ang="0">
                <a:pos x="T0" y="T1"/>
              </a:cxn>
              <a:cxn ang="0">
                <a:pos x="T2" y="T3"/>
              </a:cxn>
              <a:cxn ang="0">
                <a:pos x="T4" y="T5"/>
              </a:cxn>
              <a:cxn ang="0">
                <a:pos x="T6" y="T7"/>
              </a:cxn>
              <a:cxn ang="0">
                <a:pos x="T8" y="T9"/>
              </a:cxn>
              <a:cxn ang="0">
                <a:pos x="T10" y="T11"/>
              </a:cxn>
            </a:cxnLst>
            <a:rect l="0" t="0" r="r" b="b"/>
            <a:pathLst>
              <a:path w="118" h="33">
                <a:moveTo>
                  <a:pt x="0" y="0"/>
                </a:moveTo>
                <a:lnTo>
                  <a:pt x="118" y="0"/>
                </a:lnTo>
                <a:lnTo>
                  <a:pt x="118" y="33"/>
                </a:lnTo>
                <a:lnTo>
                  <a:pt x="0" y="33"/>
                </a:lnTo>
                <a:lnTo>
                  <a:pt x="0" y="0"/>
                </a:lnTo>
                <a:lnTo>
                  <a:pt x="0" y="0"/>
                </a:lnTo>
                <a:close/>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13" tIns="33606" rIns="67213" bIns="33606" numCol="1" anchor="t" anchorCtr="0" compatLnSpc="1">
            <a:prstTxWarp prst="textNoShape">
              <a:avLst/>
            </a:prstTxWarp>
          </a:bodyPr>
          <a:lstStyle/>
          <a:p>
            <a:pPr defTabSz="685582"/>
            <a:endParaRPr lang="en-US">
              <a:solidFill>
                <a:srgbClr val="353535"/>
              </a:solidFill>
            </a:endParaRPr>
          </a:p>
        </p:txBody>
      </p:sp>
      <p:sp>
        <p:nvSpPr>
          <p:cNvPr id="36" name="Freeform 10">
            <a:extLst>
              <a:ext uri="{FF2B5EF4-FFF2-40B4-BE49-F238E27FC236}">
                <a16:creationId xmlns:a16="http://schemas.microsoft.com/office/drawing/2014/main" id="{490DFC7B-F965-4562-9C5A-B13AF6FC8954}"/>
              </a:ext>
            </a:extLst>
          </p:cNvPr>
          <p:cNvSpPr>
            <a:spLocks/>
          </p:cNvSpPr>
          <p:nvPr/>
        </p:nvSpPr>
        <p:spPr bwMode="auto">
          <a:xfrm>
            <a:off x="2273224" y="1078513"/>
            <a:ext cx="344326" cy="645925"/>
          </a:xfrm>
          <a:custGeom>
            <a:avLst/>
            <a:gdLst>
              <a:gd name="T0" fmla="*/ 274 w 274"/>
              <a:gd name="T1" fmla="*/ 514 h 514"/>
              <a:gd name="T2" fmla="*/ 0 w 274"/>
              <a:gd name="T3" fmla="*/ 514 h 514"/>
              <a:gd name="T4" fmla="*/ 0 w 274"/>
              <a:gd name="T5" fmla="*/ 0 h 514"/>
              <a:gd name="T6" fmla="*/ 274 w 274"/>
              <a:gd name="T7" fmla="*/ 0 h 514"/>
              <a:gd name="T8" fmla="*/ 274 w 274"/>
              <a:gd name="T9" fmla="*/ 176 h 514"/>
              <a:gd name="T10" fmla="*/ 242 w 274"/>
              <a:gd name="T11" fmla="*/ 176 h 514"/>
              <a:gd name="T12" fmla="*/ 242 w 274"/>
              <a:gd name="T13" fmla="*/ 33 h 514"/>
              <a:gd name="T14" fmla="*/ 32 w 274"/>
              <a:gd name="T15" fmla="*/ 33 h 514"/>
              <a:gd name="T16" fmla="*/ 32 w 274"/>
              <a:gd name="T17" fmla="*/ 482 h 514"/>
              <a:gd name="T18" fmla="*/ 242 w 274"/>
              <a:gd name="T19" fmla="*/ 482 h 514"/>
              <a:gd name="T20" fmla="*/ 242 w 274"/>
              <a:gd name="T21" fmla="*/ 418 h 514"/>
              <a:gd name="T22" fmla="*/ 274 w 274"/>
              <a:gd name="T23" fmla="*/ 418 h 514"/>
              <a:gd name="T24" fmla="*/ 274 w 274"/>
              <a:gd name="T25" fmla="*/ 514 h 514"/>
              <a:gd name="T26" fmla="*/ 274 w 274"/>
              <a:gd name="T27" fmla="*/ 514 h 514"/>
              <a:gd name="T28" fmla="*/ 274 w 274"/>
              <a:gd name="T29"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514">
                <a:moveTo>
                  <a:pt x="274" y="514"/>
                </a:moveTo>
                <a:lnTo>
                  <a:pt x="0" y="514"/>
                </a:lnTo>
                <a:lnTo>
                  <a:pt x="0" y="0"/>
                </a:lnTo>
                <a:lnTo>
                  <a:pt x="274" y="0"/>
                </a:lnTo>
                <a:lnTo>
                  <a:pt x="274" y="176"/>
                </a:lnTo>
                <a:lnTo>
                  <a:pt x="242" y="176"/>
                </a:lnTo>
                <a:lnTo>
                  <a:pt x="242" y="33"/>
                </a:lnTo>
                <a:lnTo>
                  <a:pt x="32" y="33"/>
                </a:lnTo>
                <a:lnTo>
                  <a:pt x="32" y="482"/>
                </a:lnTo>
                <a:lnTo>
                  <a:pt x="242" y="482"/>
                </a:lnTo>
                <a:lnTo>
                  <a:pt x="242" y="418"/>
                </a:lnTo>
                <a:lnTo>
                  <a:pt x="274" y="418"/>
                </a:lnTo>
                <a:lnTo>
                  <a:pt x="274" y="514"/>
                </a:lnTo>
                <a:lnTo>
                  <a:pt x="274" y="514"/>
                </a:lnTo>
                <a:lnTo>
                  <a:pt x="274" y="514"/>
                </a:lnTo>
                <a:close/>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13" tIns="33606" rIns="67213" bIns="33606" numCol="1" anchor="t" anchorCtr="0" compatLnSpc="1">
            <a:prstTxWarp prst="textNoShape">
              <a:avLst/>
            </a:prstTxWarp>
          </a:bodyPr>
          <a:lstStyle/>
          <a:p>
            <a:pPr defTabSz="685582"/>
            <a:endParaRPr lang="en-US">
              <a:solidFill>
                <a:srgbClr val="353535"/>
              </a:solidFill>
            </a:endParaRPr>
          </a:p>
        </p:txBody>
      </p:sp>
      <p:sp>
        <p:nvSpPr>
          <p:cNvPr id="37" name="Freeform 11">
            <a:extLst>
              <a:ext uri="{FF2B5EF4-FFF2-40B4-BE49-F238E27FC236}">
                <a16:creationId xmlns:a16="http://schemas.microsoft.com/office/drawing/2014/main" id="{43994B87-319F-4AD8-9630-CB2582DDCDDE}"/>
              </a:ext>
            </a:extLst>
          </p:cNvPr>
          <p:cNvSpPr>
            <a:spLocks noEditPoints="1"/>
          </p:cNvSpPr>
          <p:nvPr/>
        </p:nvSpPr>
        <p:spPr bwMode="auto">
          <a:xfrm>
            <a:off x="2537123" y="1277066"/>
            <a:ext cx="549162" cy="345582"/>
          </a:xfrm>
          <a:custGeom>
            <a:avLst/>
            <a:gdLst>
              <a:gd name="T0" fmla="*/ 437 w 437"/>
              <a:gd name="T1" fmla="*/ 275 h 275"/>
              <a:gd name="T2" fmla="*/ 0 w 437"/>
              <a:gd name="T3" fmla="*/ 275 h 275"/>
              <a:gd name="T4" fmla="*/ 0 w 437"/>
              <a:gd name="T5" fmla="*/ 0 h 275"/>
              <a:gd name="T6" fmla="*/ 437 w 437"/>
              <a:gd name="T7" fmla="*/ 0 h 275"/>
              <a:gd name="T8" fmla="*/ 437 w 437"/>
              <a:gd name="T9" fmla="*/ 275 h 275"/>
              <a:gd name="T10" fmla="*/ 437 w 437"/>
              <a:gd name="T11" fmla="*/ 275 h 275"/>
              <a:gd name="T12" fmla="*/ 437 w 437"/>
              <a:gd name="T13" fmla="*/ 275 h 275"/>
              <a:gd name="T14" fmla="*/ 33 w 437"/>
              <a:gd name="T15" fmla="*/ 245 h 275"/>
              <a:gd name="T16" fmla="*/ 406 w 437"/>
              <a:gd name="T17" fmla="*/ 245 h 275"/>
              <a:gd name="T18" fmla="*/ 406 w 437"/>
              <a:gd name="T19" fmla="*/ 33 h 275"/>
              <a:gd name="T20" fmla="*/ 33 w 437"/>
              <a:gd name="T21" fmla="*/ 33 h 275"/>
              <a:gd name="T22" fmla="*/ 33 w 437"/>
              <a:gd name="T23" fmla="*/ 245 h 275"/>
              <a:gd name="T24" fmla="*/ 33 w 437"/>
              <a:gd name="T25" fmla="*/ 245 h 275"/>
              <a:gd name="T26" fmla="*/ 33 w 437"/>
              <a:gd name="T27" fmla="*/ 24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7" h="275">
                <a:moveTo>
                  <a:pt x="437" y="275"/>
                </a:moveTo>
                <a:lnTo>
                  <a:pt x="0" y="275"/>
                </a:lnTo>
                <a:lnTo>
                  <a:pt x="0" y="0"/>
                </a:lnTo>
                <a:lnTo>
                  <a:pt x="437" y="0"/>
                </a:lnTo>
                <a:lnTo>
                  <a:pt x="437" y="275"/>
                </a:lnTo>
                <a:lnTo>
                  <a:pt x="437" y="275"/>
                </a:lnTo>
                <a:lnTo>
                  <a:pt x="437" y="275"/>
                </a:lnTo>
                <a:close/>
                <a:moveTo>
                  <a:pt x="33" y="245"/>
                </a:moveTo>
                <a:lnTo>
                  <a:pt x="406" y="245"/>
                </a:lnTo>
                <a:lnTo>
                  <a:pt x="406" y="33"/>
                </a:lnTo>
                <a:lnTo>
                  <a:pt x="33" y="33"/>
                </a:lnTo>
                <a:lnTo>
                  <a:pt x="33" y="245"/>
                </a:lnTo>
                <a:lnTo>
                  <a:pt x="33" y="245"/>
                </a:lnTo>
                <a:lnTo>
                  <a:pt x="33" y="245"/>
                </a:lnTo>
                <a:close/>
              </a:path>
            </a:pathLst>
          </a:custGeom>
          <a:solidFill>
            <a:srgbClr val="FFFFFF"/>
          </a:solidFill>
          <a:ln w="12700" cap="flat">
            <a:solidFill>
              <a:srgbClr val="353535"/>
            </a:solidFill>
            <a:prstDash val="solid"/>
            <a:miter lim="800000"/>
            <a:headEnd/>
            <a:tailEnd/>
          </a:ln>
        </p:spPr>
        <p:txBody>
          <a:bodyPr vert="horz" wrap="square" lIns="67213" tIns="33606" rIns="67213" bIns="33606" numCol="1" anchor="t" anchorCtr="0" compatLnSpc="1">
            <a:prstTxWarp prst="textNoShape">
              <a:avLst/>
            </a:prstTxWarp>
          </a:bodyPr>
          <a:lstStyle/>
          <a:p>
            <a:pPr defTabSz="685582"/>
            <a:endParaRPr lang="en-US">
              <a:solidFill>
                <a:srgbClr val="353535"/>
              </a:solidFill>
            </a:endParaRPr>
          </a:p>
        </p:txBody>
      </p:sp>
      <p:sp>
        <p:nvSpPr>
          <p:cNvPr id="38" name="Rectangle 37">
            <a:extLst>
              <a:ext uri="{FF2B5EF4-FFF2-40B4-BE49-F238E27FC236}">
                <a16:creationId xmlns:a16="http://schemas.microsoft.com/office/drawing/2014/main" id="{2E42160C-61F7-4DA2-A0D1-0BF88275E573}"/>
              </a:ext>
            </a:extLst>
          </p:cNvPr>
          <p:cNvSpPr/>
          <p:nvPr/>
        </p:nvSpPr>
        <p:spPr>
          <a:xfrm>
            <a:off x="8256241" y="969648"/>
            <a:ext cx="3274790" cy="4637164"/>
          </a:xfrm>
          <a:prstGeom prst="rect">
            <a:avLst/>
          </a:prstGeom>
          <a:solidFill>
            <a:schemeClr val="accent1">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800" dirty="0"/>
          </a:p>
        </p:txBody>
      </p:sp>
    </p:spTree>
    <p:extLst>
      <p:ext uri="{BB962C8B-B14F-4D97-AF65-F5344CB8AC3E}">
        <p14:creationId xmlns:p14="http://schemas.microsoft.com/office/powerpoint/2010/main" val="2284038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CFB375-D170-45D9-842F-29BDEBE5F954}"/>
              </a:ext>
            </a:extLst>
          </p:cNvPr>
          <p:cNvSpPr>
            <a:spLocks noGrp="1"/>
          </p:cNvSpPr>
          <p:nvPr>
            <p:ph type="title"/>
          </p:nvPr>
        </p:nvSpPr>
        <p:spPr/>
        <p:txBody>
          <a:bodyPr/>
          <a:lstStyle/>
          <a:p>
            <a:r>
              <a:rPr lang="nl-NL" dirty="0"/>
              <a:t>Microsoft 365 Powered device</a:t>
            </a:r>
          </a:p>
        </p:txBody>
      </p:sp>
      <p:cxnSp>
        <p:nvCxnSpPr>
          <p:cNvPr id="7" name="Straight Connector 6">
            <a:extLst>
              <a:ext uri="{FF2B5EF4-FFF2-40B4-BE49-F238E27FC236}">
                <a16:creationId xmlns:a16="http://schemas.microsoft.com/office/drawing/2014/main" id="{104BB764-F919-4BDA-A75F-837985AAFC1D}"/>
              </a:ext>
            </a:extLst>
          </p:cNvPr>
          <p:cNvCxnSpPr>
            <a:cxnSpLocks/>
          </p:cNvCxnSpPr>
          <p:nvPr/>
        </p:nvCxnSpPr>
        <p:spPr>
          <a:xfrm>
            <a:off x="407987" y="561600"/>
            <a:ext cx="2356813"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6CA2AA7-B2FE-4612-847A-DFF05CB0EB56}"/>
              </a:ext>
            </a:extLst>
          </p:cNvPr>
          <p:cNvSpPr txBox="1"/>
          <p:nvPr/>
        </p:nvSpPr>
        <p:spPr>
          <a:xfrm>
            <a:off x="820800" y="255600"/>
            <a:ext cx="914400" cy="914400"/>
          </a:xfrm>
          <a:prstGeom prst="rect">
            <a:avLst/>
          </a:prstGeom>
          <a:noFill/>
          <a:ln>
            <a:noFill/>
          </a:ln>
        </p:spPr>
        <p:txBody>
          <a:bodyPr wrap="none" lIns="36000" tIns="36000" rIns="36000" bIns="36000" rtlCol="0">
            <a:noAutofit/>
          </a:bodyPr>
          <a:lstStyle/>
          <a:p>
            <a:pPr>
              <a:lnSpc>
                <a:spcPts val="2400"/>
              </a:lnSpc>
            </a:pPr>
            <a:r>
              <a:rPr lang="nl-NL" sz="4400" b="1" dirty="0">
                <a:solidFill>
                  <a:srgbClr val="FF0000"/>
                </a:solidFill>
                <a:latin typeface="MV Boli" panose="02000500030200090000" pitchFamily="2" charset="0"/>
                <a:cs typeface="MV Boli" panose="02000500030200090000" pitchFamily="2" charset="0"/>
              </a:rPr>
              <a:t>SSW</a:t>
            </a:r>
          </a:p>
        </p:txBody>
      </p:sp>
      <p:pic>
        <p:nvPicPr>
          <p:cNvPr id="10" name="Picture 9">
            <a:extLst>
              <a:ext uri="{FF2B5EF4-FFF2-40B4-BE49-F238E27FC236}">
                <a16:creationId xmlns:a16="http://schemas.microsoft.com/office/drawing/2014/main" id="{29157989-11BE-4D1B-833D-2889C4024750}"/>
              </a:ext>
            </a:extLst>
          </p:cNvPr>
          <p:cNvPicPr>
            <a:picLocks noChangeAspect="1"/>
          </p:cNvPicPr>
          <p:nvPr/>
        </p:nvPicPr>
        <p:blipFill>
          <a:blip r:embed="rId2"/>
          <a:stretch>
            <a:fillRect/>
          </a:stretch>
        </p:blipFill>
        <p:spPr>
          <a:xfrm>
            <a:off x="390419" y="1913047"/>
            <a:ext cx="11667799" cy="3964225"/>
          </a:xfrm>
          <a:prstGeom prst="rect">
            <a:avLst/>
          </a:prstGeom>
        </p:spPr>
      </p:pic>
    </p:spTree>
    <p:extLst>
      <p:ext uri="{BB962C8B-B14F-4D97-AF65-F5344CB8AC3E}">
        <p14:creationId xmlns:p14="http://schemas.microsoft.com/office/powerpoint/2010/main" val="3277652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a:xfrm>
            <a:off x="407988" y="1443355"/>
            <a:ext cx="5832028" cy="1418714"/>
          </a:xfrm>
        </p:spPr>
        <p:txBody>
          <a:bodyPr>
            <a:normAutofit/>
          </a:bodyPr>
          <a:lstStyle/>
          <a:p>
            <a:r>
              <a:rPr lang="en-US" sz="3600" dirty="0"/>
              <a:t>Windows 10 onboarding &amp; deployment</a:t>
            </a:r>
            <a:endParaRPr lang="pt-PT" sz="3600" dirty="0"/>
          </a:p>
        </p:txBody>
      </p:sp>
    </p:spTree>
    <p:extLst>
      <p:ext uri="{BB962C8B-B14F-4D97-AF65-F5344CB8AC3E}">
        <p14:creationId xmlns:p14="http://schemas.microsoft.com/office/powerpoint/2010/main" val="815729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452432C-83F3-4004-B81E-B601752029AA}"/>
              </a:ext>
            </a:extLst>
          </p:cNvPr>
          <p:cNvSpPr>
            <a:spLocks noGrp="1"/>
          </p:cNvSpPr>
          <p:nvPr>
            <p:ph type="title"/>
          </p:nvPr>
        </p:nvSpPr>
        <p:spPr/>
        <p:txBody>
          <a:bodyPr/>
          <a:lstStyle/>
          <a:p>
            <a:r>
              <a:rPr lang="nl-NL" dirty="0"/>
              <a:t>Windows 10 device onboarding &amp; deployment</a:t>
            </a:r>
            <a:br>
              <a:rPr lang="nl-NL" dirty="0"/>
            </a:br>
            <a:endParaRPr lang="nl-NL" dirty="0"/>
          </a:p>
        </p:txBody>
      </p:sp>
      <p:sp>
        <p:nvSpPr>
          <p:cNvPr id="11" name="TextBox 10">
            <a:extLst>
              <a:ext uri="{FF2B5EF4-FFF2-40B4-BE49-F238E27FC236}">
                <a16:creationId xmlns:a16="http://schemas.microsoft.com/office/drawing/2014/main" id="{2DA8F2F3-47C8-4AD8-B71C-B920C8A9AAA3}"/>
              </a:ext>
            </a:extLst>
          </p:cNvPr>
          <p:cNvSpPr txBox="1"/>
          <p:nvPr/>
        </p:nvSpPr>
        <p:spPr>
          <a:xfrm>
            <a:off x="1123784" y="5229148"/>
            <a:ext cx="1058400" cy="914400"/>
          </a:xfrm>
          <a:prstGeom prst="rect">
            <a:avLst/>
          </a:prstGeom>
          <a:noFill/>
        </p:spPr>
        <p:txBody>
          <a:bodyPr wrap="none" lIns="36000" tIns="36000" rIns="36000" bIns="36000" rtlCol="0">
            <a:noAutofit/>
          </a:bodyPr>
          <a:lstStyle/>
          <a:p>
            <a:pPr>
              <a:lnSpc>
                <a:spcPts val="2400"/>
              </a:lnSpc>
            </a:pPr>
            <a:r>
              <a:rPr lang="nl-NL" sz="3200" b="1" dirty="0"/>
              <a:t>User Driven</a:t>
            </a:r>
          </a:p>
        </p:txBody>
      </p:sp>
      <p:sp>
        <p:nvSpPr>
          <p:cNvPr id="12" name="TextBox 11">
            <a:extLst>
              <a:ext uri="{FF2B5EF4-FFF2-40B4-BE49-F238E27FC236}">
                <a16:creationId xmlns:a16="http://schemas.microsoft.com/office/drawing/2014/main" id="{0B3AA50C-F9FF-41C9-8517-AB983B21E491}"/>
              </a:ext>
            </a:extLst>
          </p:cNvPr>
          <p:cNvSpPr txBox="1"/>
          <p:nvPr/>
        </p:nvSpPr>
        <p:spPr>
          <a:xfrm>
            <a:off x="8067059" y="5233712"/>
            <a:ext cx="1058400" cy="914400"/>
          </a:xfrm>
          <a:prstGeom prst="rect">
            <a:avLst/>
          </a:prstGeom>
          <a:noFill/>
        </p:spPr>
        <p:txBody>
          <a:bodyPr wrap="none" lIns="36000" tIns="36000" rIns="36000" bIns="36000" rtlCol="0">
            <a:noAutofit/>
          </a:bodyPr>
          <a:lstStyle/>
          <a:p>
            <a:pPr>
              <a:lnSpc>
                <a:spcPts val="2400"/>
              </a:lnSpc>
            </a:pPr>
            <a:r>
              <a:rPr lang="nl-NL" sz="3200" b="1" dirty="0"/>
              <a:t>IT Driven</a:t>
            </a:r>
          </a:p>
        </p:txBody>
      </p:sp>
      <p:pic>
        <p:nvPicPr>
          <p:cNvPr id="13" name="Picture 12">
            <a:extLst>
              <a:ext uri="{FF2B5EF4-FFF2-40B4-BE49-F238E27FC236}">
                <a16:creationId xmlns:a16="http://schemas.microsoft.com/office/drawing/2014/main" id="{F987CA2C-EAF7-4C25-A8E9-44C736130134}"/>
              </a:ext>
            </a:extLst>
          </p:cNvPr>
          <p:cNvPicPr>
            <a:picLocks noChangeAspect="1"/>
          </p:cNvPicPr>
          <p:nvPr/>
        </p:nvPicPr>
        <p:blipFill>
          <a:blip r:embed="rId2"/>
          <a:stretch>
            <a:fillRect/>
          </a:stretch>
        </p:blipFill>
        <p:spPr>
          <a:xfrm>
            <a:off x="914400" y="1155444"/>
            <a:ext cx="4636560" cy="3750391"/>
          </a:xfrm>
          <a:prstGeom prst="rect">
            <a:avLst/>
          </a:prstGeom>
        </p:spPr>
      </p:pic>
      <p:pic>
        <p:nvPicPr>
          <p:cNvPr id="14" name="Picture 13">
            <a:extLst>
              <a:ext uri="{FF2B5EF4-FFF2-40B4-BE49-F238E27FC236}">
                <a16:creationId xmlns:a16="http://schemas.microsoft.com/office/drawing/2014/main" id="{0185983D-5867-446C-8BF5-590A14275606}"/>
              </a:ext>
            </a:extLst>
          </p:cNvPr>
          <p:cNvPicPr>
            <a:picLocks noChangeAspect="1"/>
          </p:cNvPicPr>
          <p:nvPr/>
        </p:nvPicPr>
        <p:blipFill>
          <a:blip r:embed="rId3"/>
          <a:stretch>
            <a:fillRect/>
          </a:stretch>
        </p:blipFill>
        <p:spPr>
          <a:xfrm>
            <a:off x="6672064" y="1167088"/>
            <a:ext cx="4639819" cy="3743312"/>
          </a:xfrm>
          <a:prstGeom prst="rect">
            <a:avLst/>
          </a:prstGeom>
        </p:spPr>
      </p:pic>
    </p:spTree>
    <p:extLst>
      <p:ext uri="{BB962C8B-B14F-4D97-AF65-F5344CB8AC3E}">
        <p14:creationId xmlns:p14="http://schemas.microsoft.com/office/powerpoint/2010/main" val="907391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7275F6-8F8C-438E-9EB7-5A7C10995FAE}"/>
              </a:ext>
            </a:extLst>
          </p:cNvPr>
          <p:cNvSpPr>
            <a:spLocks noGrp="1"/>
          </p:cNvSpPr>
          <p:nvPr>
            <p:ph type="title"/>
          </p:nvPr>
        </p:nvSpPr>
        <p:spPr/>
        <p:txBody>
          <a:bodyPr/>
          <a:lstStyle/>
          <a:p>
            <a:r>
              <a:rPr lang="nl-NL" dirty="0"/>
              <a:t>User driven deployment with Autopilot</a:t>
            </a:r>
          </a:p>
        </p:txBody>
      </p:sp>
      <p:pic>
        <p:nvPicPr>
          <p:cNvPr id="7" name="Picture 6">
            <a:extLst>
              <a:ext uri="{FF2B5EF4-FFF2-40B4-BE49-F238E27FC236}">
                <a16:creationId xmlns:a16="http://schemas.microsoft.com/office/drawing/2014/main" id="{7CA23543-C9D9-40F3-933A-48B6D93BA675}"/>
              </a:ext>
            </a:extLst>
          </p:cNvPr>
          <p:cNvPicPr>
            <a:picLocks noChangeAspect="1"/>
          </p:cNvPicPr>
          <p:nvPr/>
        </p:nvPicPr>
        <p:blipFill>
          <a:blip r:embed="rId2"/>
          <a:stretch>
            <a:fillRect/>
          </a:stretch>
        </p:blipFill>
        <p:spPr>
          <a:xfrm>
            <a:off x="482696" y="1414198"/>
            <a:ext cx="11226609" cy="4029604"/>
          </a:xfrm>
          <a:prstGeom prst="rect">
            <a:avLst/>
          </a:prstGeom>
          <a:solidFill>
            <a:srgbClr val="FF0000"/>
          </a:solidFill>
        </p:spPr>
      </p:pic>
    </p:spTree>
    <p:extLst>
      <p:ext uri="{BB962C8B-B14F-4D97-AF65-F5344CB8AC3E}">
        <p14:creationId xmlns:p14="http://schemas.microsoft.com/office/powerpoint/2010/main" val="14896684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defRPr sz="1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ogeti-ppt-template.pptx" id="{74CBC20A-5C78-4BA8-A195-24C07BE40C62}" vid="{37CBF029-434C-46BA-9DFA-AAAA65EBCFDD}"/>
    </a:ext>
  </a:extLst>
</a:theme>
</file>

<file path=ppt/theme/theme2.xml><?xml version="1.0" encoding="utf-8"?>
<a:theme xmlns:a="http://schemas.openxmlformats.org/drawingml/2006/main" name="Cover option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geti-ppt-template.pptx" id="{74CBC20A-5C78-4BA8-A195-24C07BE40C62}" vid="{D622C579-F77D-488D-92D0-B4D2EF913E1E}"/>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geti-ppt-template.pptx" id="{74CBC20A-5C78-4BA8-A195-24C07BE40C62}" vid="{3FE84DFB-BE20-4F40-A922-BBAE6817D92D}"/>
    </a:ext>
  </a:extLst>
</a:theme>
</file>

<file path=ppt/theme/theme4.xml><?xml version="1.0" encoding="utf-8"?>
<a:theme xmlns:a="http://schemas.openxmlformats.org/drawingml/2006/main" name="Closing options">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Personnalisé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geti-ppt-template.pptx" id="{74CBC20A-5C78-4BA8-A195-24C07BE40C62}" vid="{3093F08A-50AC-4B6E-88A0-3C7666192B7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Personnalisé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Sogeti_PP_Template_16x9</Template>
  <TotalTime>207</TotalTime>
  <Words>2312</Words>
  <Application>Microsoft Office PowerPoint</Application>
  <PresentationFormat>Widescreen</PresentationFormat>
  <Paragraphs>259</Paragraphs>
  <Slides>47</Slides>
  <Notes>5</Notes>
  <HiddenSlides>0</HiddenSlides>
  <MMClips>0</MMClips>
  <ScaleCrop>false</ScaleCrop>
  <HeadingPairs>
    <vt:vector size="8" baseType="variant">
      <vt:variant>
        <vt:lpstr>Fonts Used</vt:lpstr>
      </vt:variant>
      <vt:variant>
        <vt:i4>5</vt:i4>
      </vt:variant>
      <vt:variant>
        <vt:lpstr>Theme</vt:lpstr>
      </vt:variant>
      <vt:variant>
        <vt:i4>4</vt:i4>
      </vt:variant>
      <vt:variant>
        <vt:lpstr>Embedded OLE Servers</vt:lpstr>
      </vt:variant>
      <vt:variant>
        <vt:i4>1</vt:i4>
      </vt:variant>
      <vt:variant>
        <vt:lpstr>Slide Titles</vt:lpstr>
      </vt:variant>
      <vt:variant>
        <vt:i4>47</vt:i4>
      </vt:variant>
    </vt:vector>
  </HeadingPairs>
  <TitlesOfParts>
    <vt:vector size="57" baseType="lpstr">
      <vt:lpstr>Arial</vt:lpstr>
      <vt:lpstr>Calibri</vt:lpstr>
      <vt:lpstr>MV Boli</vt:lpstr>
      <vt:lpstr>Verdana</vt:lpstr>
      <vt:lpstr>Wingdings</vt:lpstr>
      <vt:lpstr>Content Layouts</vt:lpstr>
      <vt:lpstr>Cover options</vt:lpstr>
      <vt:lpstr>Section slides</vt:lpstr>
      <vt:lpstr>Closing options</vt:lpstr>
      <vt:lpstr>think-cell Slide</vt:lpstr>
      <vt:lpstr>SSW Device management</vt:lpstr>
      <vt:lpstr>SSW Device management</vt:lpstr>
      <vt:lpstr>PowerPoint Presentation</vt:lpstr>
      <vt:lpstr>PowerPoint Presentation</vt:lpstr>
      <vt:lpstr>Classic versus Modern Workspace Management</vt:lpstr>
      <vt:lpstr>Microsoft 365 Powered device</vt:lpstr>
      <vt:lpstr>PowerPoint Presentation</vt:lpstr>
      <vt:lpstr>Windows 10 device onboarding &amp; deployment </vt:lpstr>
      <vt:lpstr>User driven deployment with Autopilot</vt:lpstr>
      <vt:lpstr>Autopilot Process</vt:lpstr>
      <vt:lpstr>Autopilot device registration</vt:lpstr>
      <vt:lpstr>Autopilot for existing devices</vt:lpstr>
      <vt:lpstr>IT Driven deployment with Imaging and MDT</vt:lpstr>
      <vt:lpstr>Deployment guide: User vs IT driven</vt:lpstr>
      <vt:lpstr>Alternative 1: Provisioning packages</vt:lpstr>
      <vt:lpstr>Alternative 1: Provisioning packages</vt:lpstr>
      <vt:lpstr>Alternative 2: Hybrid join</vt:lpstr>
      <vt:lpstr>PowerPoint Presentation</vt:lpstr>
      <vt:lpstr>Deployment options for macOS devices w/Intune</vt:lpstr>
      <vt:lpstr>PowerPoint Presentation</vt:lpstr>
      <vt:lpstr>Deployment options for iOS devices w/Intune</vt:lpstr>
      <vt:lpstr>PowerPoint Presentation</vt:lpstr>
      <vt:lpstr>Deployment options for Android devices w/Intune</vt:lpstr>
      <vt:lpstr>Enterprise Fully Managed devices - Enrollment</vt:lpstr>
      <vt:lpstr>PowerPoint Presentation</vt:lpstr>
      <vt:lpstr>Device Management with Intune</vt:lpstr>
      <vt:lpstr>Manage devices: MDM or WIP/MAM</vt:lpstr>
      <vt:lpstr>Management of Windows devices</vt:lpstr>
      <vt:lpstr>Management of non-Windows devices</vt:lpstr>
      <vt:lpstr>Mobile Device Management (MDM)</vt:lpstr>
      <vt:lpstr>Enrollment: MDM</vt:lpstr>
      <vt:lpstr>MDM: Configuration guide</vt:lpstr>
      <vt:lpstr>Application policies (MDM and MAM)</vt:lpstr>
      <vt:lpstr>Application policies (MDM and MAM)</vt:lpstr>
      <vt:lpstr>Application policies (MDM and MAM)</vt:lpstr>
      <vt:lpstr>Software Updates (MDM)</vt:lpstr>
      <vt:lpstr>Security Baseline (Windows 10 MDM)</vt:lpstr>
      <vt:lpstr>PowerPoint Presentation</vt:lpstr>
      <vt:lpstr>Balance between protection on the device and protection on the information – or combined</vt:lpstr>
      <vt:lpstr>Protection of applications and data with EM+S</vt:lpstr>
      <vt:lpstr>Protection with EM+S: the SSW approach</vt:lpstr>
      <vt:lpstr>Protection with EM+S: the SSW approach</vt:lpstr>
      <vt:lpstr>Protection with EM+S: the SSW approach</vt:lpstr>
      <vt:lpstr>Protection with EM+S: the SSW approach</vt:lpstr>
      <vt:lpstr>Protection with EM+S: the SSW approach</vt:lpstr>
      <vt:lpstr>Protection with EM+S: the SSW approach</vt:lpstr>
      <vt:lpstr>PowerPoint Presentation</vt:lpstr>
    </vt:vector>
  </TitlesOfParts>
  <Company>Sogeti Nederland BV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SSW Device management</dc:title>
  <dc:subject>Powerpoint template</dc:subject>
  <dc:creator>Bakker, Ronald</dc:creator>
  <cp:lastModifiedBy>Bakker, Ronald</cp:lastModifiedBy>
  <cp:revision>15</cp:revision>
  <dcterms:created xsi:type="dcterms:W3CDTF">2018-12-18T19:18:31Z</dcterms:created>
  <dcterms:modified xsi:type="dcterms:W3CDTF">2021-11-28T19:42:10Z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ion">
    <vt:lpwstr>1.4</vt:lpwstr>
  </property>
</Properties>
</file>